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4" r:id="rId3"/>
    <p:sldId id="275" r:id="rId4"/>
    <p:sldId id="284" r:id="rId5"/>
    <p:sldId id="285" r:id="rId6"/>
    <p:sldId id="276" r:id="rId7"/>
    <p:sldId id="286" r:id="rId8"/>
    <p:sldId id="287" r:id="rId9"/>
    <p:sldId id="277" r:id="rId10"/>
    <p:sldId id="288" r:id="rId11"/>
    <p:sldId id="289" r:id="rId12"/>
    <p:sldId id="290" r:id="rId13"/>
    <p:sldId id="278" r:id="rId14"/>
    <p:sldId id="279" r:id="rId15"/>
    <p:sldId id="280" r:id="rId16"/>
    <p:sldId id="281" r:id="rId17"/>
    <p:sldId id="282" r:id="rId18"/>
    <p:sldId id="283" r:id="rId19"/>
    <p:sldId id="267" r:id="rId20"/>
  </p:sldIdLst>
  <p:sldSz cx="9144000" cy="6858000" type="screen4x3"/>
  <p:notesSz cx="6858000" cy="9144000"/>
  <p:embeddedFontLst>
    <p:embeddedFont>
      <p:font typeface="Twinkl SemiBold" charset="0"/>
      <p:bold r:id="rId23"/>
    </p:embeddedFont>
    <p:embeddedFont>
      <p:font typeface="Twinkl" panose="020B060402020202020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8F8"/>
    <a:srgbClr val="18A0DB"/>
    <a:srgbClr val="F4B3D3"/>
    <a:srgbClr val="F7CFAE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2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876" y="-3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altLang="en-US" sz="3600" dirty="0"/>
              <a:t>Converting between</a:t>
            </a:r>
            <a:br>
              <a:rPr lang="en-GB" altLang="en-US" sz="3600" dirty="0"/>
            </a:br>
            <a:r>
              <a:rPr lang="en-GB" altLang="en-US" sz="3600" dirty="0"/>
              <a:t>litres and millilitres</a:t>
            </a:r>
            <a:endParaRPr lang="en-GB" sz="3600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1546" y="3051799"/>
          <a:ext cx="482302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76">
                  <a:extLst>
                    <a:ext uri="{9D8B030D-6E8A-4147-A177-3AD203B41FA5}">
                      <a16:colId xmlns:a16="http://schemas.microsoft.com/office/drawing/2014/main" xmlns="" val="2243615811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xmlns="" val="2478345846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xmlns="" val="191239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</a:t>
                      </a:r>
                      <a:br>
                        <a:rPr lang="en-GB" dirty="0"/>
                      </a:br>
                      <a:r>
                        <a:rPr lang="en-GB" dirty="0" err="1"/>
                        <a:t>milli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  <a:br>
                        <a:rPr lang="en-GB" dirty="0"/>
                      </a:br>
                      <a:r>
                        <a:rPr lang="en-GB" dirty="0" err="1"/>
                        <a:t>centi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br>
                        <a:rPr lang="en-GB" dirty="0"/>
                      </a:br>
                      <a:r>
                        <a:rPr lang="en-GB" dirty="0"/>
                        <a:t>litre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23083492"/>
                  </a:ext>
                </a:extLst>
              </a:tr>
            </a:tbl>
          </a:graphicData>
        </a:graphic>
      </p:graphicFrame>
      <p:sp>
        <p:nvSpPr>
          <p:cNvPr id="13" name="Rectangle 12" hidden="1"/>
          <p:cNvSpPr/>
          <p:nvPr/>
        </p:nvSpPr>
        <p:spPr>
          <a:xfrm>
            <a:off x="3095678" y="3725721"/>
            <a:ext cx="935302" cy="3691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÷ 1000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95678" y="2628939"/>
            <a:ext cx="935302" cy="3691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× 1000</a:t>
            </a:r>
          </a:p>
        </p:txBody>
      </p:sp>
      <p:sp>
        <p:nvSpPr>
          <p:cNvPr id="14" name="U-Turn Arrow 13"/>
          <p:cNvSpPr/>
          <p:nvPr/>
        </p:nvSpPr>
        <p:spPr>
          <a:xfrm flipH="1">
            <a:off x="1645920" y="2102825"/>
            <a:ext cx="3632853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198" y="1604276"/>
            <a:ext cx="82200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In every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litre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, there are 1000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millilitres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. </a:t>
            </a:r>
          </a:p>
        </p:txBody>
      </p:sp>
      <p:sp>
        <p:nvSpPr>
          <p:cNvPr id="18" name="U-Turn Arrow 17"/>
          <p:cNvSpPr/>
          <p:nvPr/>
        </p:nvSpPr>
        <p:spPr>
          <a:xfrm rot="10800000" flipH="1">
            <a:off x="1782353" y="3678723"/>
            <a:ext cx="3632853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36016" y="2102825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17" name="Box 1"/>
          <p:cNvSpPr/>
          <p:nvPr/>
        </p:nvSpPr>
        <p:spPr>
          <a:xfrm>
            <a:off x="2566789" y="4804737"/>
            <a:ext cx="4000892" cy="138022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lvl="0">
              <a:lnSpc>
                <a:spcPts val="2400"/>
              </a:lnSpc>
            </a:pPr>
            <a:r>
              <a:rPr lang="en-GB" dirty="0">
                <a:solidFill>
                  <a:prstClr val="black"/>
                </a:solidFill>
              </a:rPr>
              <a:t>If 1000 millilitres = 1 litre</a:t>
            </a:r>
          </a:p>
          <a:p>
            <a:pPr lvl="0">
              <a:lnSpc>
                <a:spcPts val="2400"/>
              </a:lnSpc>
            </a:pPr>
            <a:r>
              <a:rPr lang="en-GB" dirty="0">
                <a:solidFill>
                  <a:prstClr val="black"/>
                </a:solidFill>
              </a:rPr>
              <a:t>What would 5 litres be in millilitres?</a:t>
            </a:r>
          </a:p>
          <a:p>
            <a:pPr lvl="0">
              <a:lnSpc>
                <a:spcPts val="2400"/>
              </a:lnSpc>
            </a:pPr>
            <a:r>
              <a:rPr lang="en-GB" dirty="0">
                <a:solidFill>
                  <a:prstClr val="black"/>
                </a:solidFill>
              </a:rPr>
              <a:t>5l = 5000ml</a:t>
            </a:r>
          </a:p>
          <a:p>
            <a:pPr lvl="0">
              <a:lnSpc>
                <a:spcPts val="2400"/>
              </a:lnSpc>
            </a:pPr>
            <a:r>
              <a:rPr lang="en-GB" dirty="0">
                <a:solidFill>
                  <a:prstClr val="black"/>
                </a:solidFill>
              </a:rPr>
              <a:t>How did you do it?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87972" y="4842838"/>
            <a:ext cx="2727233" cy="364858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678448" y="5207031"/>
            <a:ext cx="3779467" cy="269844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687973" y="5474460"/>
            <a:ext cx="3779467" cy="269844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2697498" y="5786595"/>
            <a:ext cx="3779467" cy="323588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62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altLang="en-US" sz="3600" dirty="0"/>
              <a:t>Converting between</a:t>
            </a:r>
            <a:br>
              <a:rPr lang="en-GB" altLang="en-US" sz="3600" dirty="0"/>
            </a:br>
            <a:r>
              <a:rPr lang="en-GB" altLang="en-US" sz="3600" dirty="0"/>
              <a:t>litres and millilitres</a:t>
            </a:r>
            <a:endParaRPr lang="en-GB" sz="3600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1546" y="3051799"/>
          <a:ext cx="482302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76">
                  <a:extLst>
                    <a:ext uri="{9D8B030D-6E8A-4147-A177-3AD203B41FA5}">
                      <a16:colId xmlns:a16="http://schemas.microsoft.com/office/drawing/2014/main" xmlns="" val="2243615811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xmlns="" val="2478345846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xmlns="" val="191239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</a:t>
                      </a:r>
                      <a:br>
                        <a:rPr lang="en-GB" dirty="0"/>
                      </a:br>
                      <a:r>
                        <a:rPr lang="en-GB" dirty="0" err="1"/>
                        <a:t>milli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  <a:br>
                        <a:rPr lang="en-GB" dirty="0"/>
                      </a:br>
                      <a:r>
                        <a:rPr lang="en-GB" dirty="0" err="1"/>
                        <a:t>centi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br>
                        <a:rPr lang="en-GB" dirty="0"/>
                      </a:br>
                      <a:r>
                        <a:rPr lang="en-GB" dirty="0"/>
                        <a:t>litre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2308349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095678" y="3725721"/>
            <a:ext cx="935302" cy="3691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÷ 1000</a:t>
            </a:r>
          </a:p>
        </p:txBody>
      </p:sp>
      <p:sp>
        <p:nvSpPr>
          <p:cNvPr id="15" name="Rectangle 14" hidden="1"/>
          <p:cNvSpPr/>
          <p:nvPr/>
        </p:nvSpPr>
        <p:spPr>
          <a:xfrm>
            <a:off x="3095678" y="2628939"/>
            <a:ext cx="935302" cy="3691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× 1000</a:t>
            </a:r>
          </a:p>
        </p:txBody>
      </p:sp>
      <p:sp>
        <p:nvSpPr>
          <p:cNvPr id="14" name="U-Turn Arrow 13"/>
          <p:cNvSpPr/>
          <p:nvPr/>
        </p:nvSpPr>
        <p:spPr>
          <a:xfrm flipH="1">
            <a:off x="1645920" y="2102825"/>
            <a:ext cx="3632853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198" y="1604276"/>
            <a:ext cx="82200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In every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litre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, there are 1000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millilitres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. </a:t>
            </a:r>
          </a:p>
        </p:txBody>
      </p:sp>
      <p:sp>
        <p:nvSpPr>
          <p:cNvPr id="18" name="U-Turn Arrow 17"/>
          <p:cNvSpPr/>
          <p:nvPr/>
        </p:nvSpPr>
        <p:spPr>
          <a:xfrm rot="10800000" flipH="1">
            <a:off x="1782353" y="3678723"/>
            <a:ext cx="3632853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36016" y="2102825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17" name="Box 1"/>
          <p:cNvSpPr/>
          <p:nvPr/>
        </p:nvSpPr>
        <p:spPr>
          <a:xfrm>
            <a:off x="2566789" y="4804737"/>
            <a:ext cx="4000892" cy="138022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lvl="0">
              <a:lnSpc>
                <a:spcPts val="2200"/>
              </a:lnSpc>
            </a:pPr>
            <a:r>
              <a:rPr lang="en-GB" sz="1600" dirty="0">
                <a:solidFill>
                  <a:prstClr val="black"/>
                </a:solidFill>
              </a:rPr>
              <a:t>If 1000 millilitres = 1 litre</a:t>
            </a:r>
          </a:p>
          <a:p>
            <a:pPr>
              <a:lnSpc>
                <a:spcPts val="2200"/>
              </a:lnSpc>
            </a:pPr>
            <a:r>
              <a:rPr lang="en-GB" sz="1600" dirty="0">
                <a:solidFill>
                  <a:schemeClr val="tx1"/>
                </a:solidFill>
              </a:rPr>
              <a:t>What would 2000 millilitres be in litres?</a:t>
            </a:r>
          </a:p>
          <a:p>
            <a:pPr>
              <a:lnSpc>
                <a:spcPts val="2200"/>
              </a:lnSpc>
            </a:pPr>
            <a:r>
              <a:rPr lang="en-GB" sz="1600" dirty="0">
                <a:solidFill>
                  <a:schemeClr val="tx1"/>
                </a:solidFill>
              </a:rPr>
              <a:t>2000ml = 2l</a:t>
            </a:r>
          </a:p>
          <a:p>
            <a:pPr>
              <a:lnSpc>
                <a:spcPts val="2200"/>
              </a:lnSpc>
            </a:pPr>
            <a:r>
              <a:rPr lang="en-GB" sz="1600" dirty="0">
                <a:solidFill>
                  <a:schemeClr val="tx1"/>
                </a:solidFill>
              </a:rPr>
              <a:t>How did you do it?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65848" y="4842838"/>
            <a:ext cx="2571750" cy="364858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648755" y="5207031"/>
            <a:ext cx="3779467" cy="269844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667805" y="5474460"/>
            <a:ext cx="3779467" cy="269844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2667805" y="5786595"/>
            <a:ext cx="3779467" cy="323588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28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altLang="en-US" sz="3600" dirty="0"/>
              <a:t>Converting between</a:t>
            </a:r>
            <a:br>
              <a:rPr lang="en-GB" altLang="en-US" sz="3600" dirty="0"/>
            </a:br>
            <a:r>
              <a:rPr lang="en-GB" altLang="en-US" sz="3600" dirty="0"/>
              <a:t>litres and millilitres</a:t>
            </a:r>
            <a:endParaRPr lang="en-GB" sz="3600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1546" y="3051799"/>
          <a:ext cx="482302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76">
                  <a:extLst>
                    <a:ext uri="{9D8B030D-6E8A-4147-A177-3AD203B41FA5}">
                      <a16:colId xmlns:a16="http://schemas.microsoft.com/office/drawing/2014/main" xmlns="" val="2243615811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xmlns="" val="2478345846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xmlns="" val="191239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</a:t>
                      </a:r>
                      <a:br>
                        <a:rPr lang="en-GB" dirty="0"/>
                      </a:br>
                      <a:r>
                        <a:rPr lang="en-GB" dirty="0" err="1"/>
                        <a:t>milli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  <a:br>
                        <a:rPr lang="en-GB" dirty="0"/>
                      </a:br>
                      <a:r>
                        <a:rPr lang="en-GB" dirty="0" err="1"/>
                        <a:t>centi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br>
                        <a:rPr lang="en-GB" dirty="0"/>
                      </a:br>
                      <a:r>
                        <a:rPr lang="en-GB" dirty="0"/>
                        <a:t>litre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2308349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095678" y="3725721"/>
            <a:ext cx="935302" cy="3691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÷ 1000</a:t>
            </a:r>
          </a:p>
        </p:txBody>
      </p:sp>
      <p:sp>
        <p:nvSpPr>
          <p:cNvPr id="15" name="Rectangle 14" hidden="1"/>
          <p:cNvSpPr/>
          <p:nvPr/>
        </p:nvSpPr>
        <p:spPr>
          <a:xfrm>
            <a:off x="3095678" y="2628939"/>
            <a:ext cx="935302" cy="3691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× 1000</a:t>
            </a:r>
          </a:p>
        </p:txBody>
      </p:sp>
      <p:sp>
        <p:nvSpPr>
          <p:cNvPr id="14" name="U-Turn Arrow 13"/>
          <p:cNvSpPr/>
          <p:nvPr/>
        </p:nvSpPr>
        <p:spPr>
          <a:xfrm flipH="1">
            <a:off x="1645920" y="2102825"/>
            <a:ext cx="3632853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198" y="1604276"/>
            <a:ext cx="82200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In every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litre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, there are 1000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millilitres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. </a:t>
            </a:r>
          </a:p>
        </p:txBody>
      </p:sp>
      <p:sp>
        <p:nvSpPr>
          <p:cNvPr id="18" name="U-Turn Arrow 17"/>
          <p:cNvSpPr/>
          <p:nvPr/>
        </p:nvSpPr>
        <p:spPr>
          <a:xfrm rot="10800000" flipH="1">
            <a:off x="1782353" y="3678723"/>
            <a:ext cx="3632853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36016" y="2102825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17" name="Box 1"/>
          <p:cNvSpPr/>
          <p:nvPr/>
        </p:nvSpPr>
        <p:spPr>
          <a:xfrm>
            <a:off x="795139" y="4804737"/>
            <a:ext cx="2948186" cy="138022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What is 12000ml in l? 12l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What is 7l in ml? 7000ml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What is 1500ml in l? 1.5l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0400" y="4924425"/>
            <a:ext cx="443156" cy="323850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695574" y="5361498"/>
            <a:ext cx="947981" cy="323850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090282" y="5773228"/>
            <a:ext cx="416841" cy="323850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03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2" grpId="0" animBg="1"/>
      <p:bldP spid="20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sz="3600" dirty="0"/>
              <a:t>Converting between litres, centilitres and millilitres </a:t>
            </a:r>
            <a:endParaRPr lang="en-GB" sz="36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3420" y="1661821"/>
            <a:ext cx="798385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Complete the table below: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003364"/>
              </p:ext>
            </p:extLst>
          </p:nvPr>
        </p:nvGraphicFramePr>
        <p:xfrm>
          <a:off x="1519235" y="221554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349073202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3961266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54045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litres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centilitres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millilitres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2108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2.6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260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2600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3491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0.75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75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750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8236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0.6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4144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0.2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200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3986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3.5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350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3500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1696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11.2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1120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11 200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418816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09800" y="3002280"/>
            <a:ext cx="647700" cy="2819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209800" y="3372510"/>
            <a:ext cx="647700" cy="2819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209800" y="4114825"/>
            <a:ext cx="647700" cy="2819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209800" y="4490809"/>
            <a:ext cx="647700" cy="2819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243385" y="2630195"/>
            <a:ext cx="647700" cy="281940"/>
          </a:xfrm>
          <a:prstGeom prst="rect">
            <a:avLst/>
          </a:prstGeom>
          <a:solidFill>
            <a:srgbClr val="F7C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243385" y="3758907"/>
            <a:ext cx="647700" cy="281940"/>
          </a:xfrm>
          <a:prstGeom prst="rect">
            <a:avLst/>
          </a:prstGeom>
          <a:solidFill>
            <a:srgbClr val="F7C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243385" y="4479354"/>
            <a:ext cx="647700" cy="281940"/>
          </a:xfrm>
          <a:prstGeom prst="rect">
            <a:avLst/>
          </a:prstGeom>
          <a:solidFill>
            <a:srgbClr val="F7C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6276970" y="3002280"/>
            <a:ext cx="647700" cy="281940"/>
          </a:xfrm>
          <a:prstGeom prst="rect">
            <a:avLst/>
          </a:prstGeom>
          <a:solidFill>
            <a:srgbClr val="F4B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6276970" y="3742104"/>
            <a:ext cx="647700" cy="281940"/>
          </a:xfrm>
          <a:prstGeom prst="rect">
            <a:avLst/>
          </a:prstGeom>
          <a:solidFill>
            <a:srgbClr val="F4B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6276970" y="4114825"/>
            <a:ext cx="647700" cy="281940"/>
          </a:xfrm>
          <a:prstGeom prst="rect">
            <a:avLst/>
          </a:prstGeom>
          <a:solidFill>
            <a:srgbClr val="F4B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104298" y="4490809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</p:spTree>
    <p:extLst>
      <p:ext uri="{BB962C8B-B14F-4D97-AF65-F5344CB8AC3E}">
        <p14:creationId xmlns:p14="http://schemas.microsoft.com/office/powerpoint/2010/main" val="110350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sz="3600" dirty="0"/>
              <a:t>Ordering Capacity</a:t>
            </a:r>
            <a:endParaRPr lang="en-GB" sz="36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3420" y="1661821"/>
            <a:ext cx="798385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How much water does each jug hold?</a:t>
            </a:r>
          </a:p>
          <a:p>
            <a:r>
              <a:rPr lang="en-GB" dirty="0"/>
              <a:t>Order the jugs from most liquid to least liquid.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61183" y="2684477"/>
            <a:ext cx="2551132" cy="2724602"/>
            <a:chOff x="561183" y="2684477"/>
            <a:chExt cx="2551132" cy="2724602"/>
          </a:xfrm>
        </p:grpSpPr>
        <p:grpSp>
          <p:nvGrpSpPr>
            <p:cNvPr id="24" name="Group 23"/>
            <p:cNvGrpSpPr/>
            <p:nvPr/>
          </p:nvGrpSpPr>
          <p:grpSpPr>
            <a:xfrm>
              <a:off x="730247" y="3303933"/>
              <a:ext cx="1954227" cy="1988792"/>
              <a:chOff x="730247" y="3303933"/>
              <a:chExt cx="1954227" cy="1988792"/>
            </a:xfrm>
            <a:solidFill>
              <a:srgbClr val="002060"/>
            </a:solidFill>
          </p:grpSpPr>
          <p:sp>
            <p:nvSpPr>
              <p:cNvPr id="22" name="Trapezoid 21"/>
              <p:cNvSpPr/>
              <p:nvPr/>
            </p:nvSpPr>
            <p:spPr>
              <a:xfrm rot="10800000">
                <a:off x="730247" y="3303933"/>
                <a:ext cx="1954227" cy="1703042"/>
              </a:xfrm>
              <a:prstGeom prst="trapezoid">
                <a:avLst>
                  <a:gd name="adj" fmla="val 12136"/>
                </a:avLst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930276" y="4733925"/>
                <a:ext cx="1536700" cy="558800"/>
              </a:xfrm>
              <a:prstGeom prst="ellipse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183" y="2684477"/>
              <a:ext cx="2551132" cy="2724602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6531340" y="5743244"/>
            <a:ext cx="12877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2 litre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264819" y="2478374"/>
            <a:ext cx="3820825" cy="3820825"/>
            <a:chOff x="5264819" y="2478374"/>
            <a:chExt cx="3820825" cy="3820825"/>
          </a:xfrm>
        </p:grpSpPr>
        <p:grpSp>
          <p:nvGrpSpPr>
            <p:cNvPr id="37" name="Group 36"/>
            <p:cNvGrpSpPr/>
            <p:nvPr/>
          </p:nvGrpSpPr>
          <p:grpSpPr>
            <a:xfrm>
              <a:off x="6199981" y="4241800"/>
              <a:ext cx="1848645" cy="1099344"/>
              <a:chOff x="6199981" y="4241800"/>
              <a:chExt cx="1848645" cy="1099344"/>
            </a:xfrm>
          </p:grpSpPr>
          <p:sp>
            <p:nvSpPr>
              <p:cNvPr id="33" name="Trapezoid 32"/>
              <p:cNvSpPr/>
              <p:nvPr/>
            </p:nvSpPr>
            <p:spPr>
              <a:xfrm rot="10800000">
                <a:off x="6199981" y="4241800"/>
                <a:ext cx="1848645" cy="808021"/>
              </a:xfrm>
              <a:prstGeom prst="trapezoid">
                <a:avLst>
                  <a:gd name="adj" fmla="val 14892"/>
                </a:avLst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6331744" y="4757738"/>
                <a:ext cx="1600200" cy="583406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4819" y="2478374"/>
              <a:ext cx="3820825" cy="3820825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3811091" y="5743244"/>
            <a:ext cx="12877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75cl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12392" y="5743244"/>
            <a:ext cx="12877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350ml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13323" y="3273278"/>
            <a:ext cx="2534236" cy="2135801"/>
            <a:chOff x="3313323" y="3273278"/>
            <a:chExt cx="2534236" cy="2135801"/>
          </a:xfrm>
        </p:grpSpPr>
        <p:grpSp>
          <p:nvGrpSpPr>
            <p:cNvPr id="35" name="Group 34"/>
            <p:cNvGrpSpPr/>
            <p:nvPr/>
          </p:nvGrpSpPr>
          <p:grpSpPr>
            <a:xfrm>
              <a:off x="3590925" y="4805359"/>
              <a:ext cx="1683543" cy="504829"/>
              <a:chOff x="3590925" y="4805359"/>
              <a:chExt cx="1683543" cy="504829"/>
            </a:xfrm>
          </p:grpSpPr>
          <p:sp>
            <p:nvSpPr>
              <p:cNvPr id="26" name="Trapezoid 25"/>
              <p:cNvSpPr/>
              <p:nvPr/>
            </p:nvSpPr>
            <p:spPr>
              <a:xfrm rot="10800000">
                <a:off x="3590925" y="4805359"/>
                <a:ext cx="1683543" cy="244461"/>
              </a:xfrm>
              <a:prstGeom prst="trapezoid">
                <a:avLst>
                  <a:gd name="adj" fmla="val 18110"/>
                </a:avLst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635986" y="4805359"/>
                <a:ext cx="1588477" cy="504829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323" y="3273278"/>
              <a:ext cx="2534236" cy="2135801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1112391" y="6011659"/>
            <a:ext cx="12877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2 litre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50146" y="6005139"/>
            <a:ext cx="12877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75cl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51447" y="6009854"/>
            <a:ext cx="12877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350ml</a:t>
            </a:r>
          </a:p>
        </p:txBody>
      </p:sp>
    </p:spTree>
    <p:extLst>
      <p:ext uri="{BB962C8B-B14F-4D97-AF65-F5344CB8AC3E}">
        <p14:creationId xmlns:p14="http://schemas.microsoft.com/office/powerpoint/2010/main" val="175431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59184 3.703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-0.29983 0.0050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-0.28368 -0.00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61" y="-23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18" grpId="0"/>
      <p:bldP spid="25" grpId="0"/>
      <p:bldP spid="25" grpId="1"/>
      <p:bldP spid="25" grpId="2"/>
      <p:bldP spid="28" grpId="0"/>
      <p:bldP spid="28" grpId="1"/>
      <p:bldP spid="28" grpId="2"/>
      <p:bldP spid="29" grpId="0"/>
      <p:bldP spid="29" grpId="1"/>
      <p:bldP spid="29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sz="3600" dirty="0"/>
              <a:t>Challenge Question 1</a:t>
            </a:r>
            <a:endParaRPr lang="en-GB" sz="36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03555" y="4945241"/>
            <a:ext cx="286226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/>
              <a:t>750 ÷ 10 = 75</a:t>
            </a:r>
          </a:p>
          <a:p>
            <a:endParaRPr lang="en-GB" b="1" dirty="0"/>
          </a:p>
          <a:p>
            <a:r>
              <a:rPr lang="en-GB" b="1" dirty="0"/>
              <a:t>It can hold 75cl of liquid.   </a:t>
            </a:r>
          </a:p>
        </p:txBody>
      </p:sp>
      <p:sp>
        <p:nvSpPr>
          <p:cNvPr id="2" name="Oval 1"/>
          <p:cNvSpPr/>
          <p:nvPr/>
        </p:nvSpPr>
        <p:spPr>
          <a:xfrm>
            <a:off x="6236016" y="1264920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8" name="Rectangle 7"/>
          <p:cNvSpPr/>
          <p:nvPr/>
        </p:nvSpPr>
        <p:spPr>
          <a:xfrm>
            <a:off x="693421" y="1661821"/>
            <a:ext cx="387858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Sarah has a new water bottle.</a:t>
            </a:r>
            <a:br>
              <a:rPr lang="en-GB" dirty="0"/>
            </a:br>
            <a:r>
              <a:rPr lang="en-GB" dirty="0"/>
              <a:t>It holds 750ml of liquid in it,</a:t>
            </a:r>
            <a:br>
              <a:rPr lang="en-GB" dirty="0"/>
            </a:br>
            <a:r>
              <a:rPr lang="en-GB" dirty="0"/>
              <a:t>how many centilitres can it hold?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82240"/>
            <a:ext cx="4848190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sz="3600" dirty="0"/>
              <a:t>Challenge Question 2</a:t>
            </a:r>
            <a:endParaRPr lang="en-GB" sz="36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03555" y="4945241"/>
            <a:ext cx="286226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/>
              <a:t>3.5 × 1000 =  3500</a:t>
            </a:r>
          </a:p>
          <a:p>
            <a:endParaRPr lang="en-GB" b="1" dirty="0"/>
          </a:p>
          <a:p>
            <a:r>
              <a:rPr lang="en-GB" b="1" dirty="0"/>
              <a:t>He has 3500ml of orange juice.</a:t>
            </a:r>
          </a:p>
        </p:txBody>
      </p:sp>
      <p:sp>
        <p:nvSpPr>
          <p:cNvPr id="2" name="Oval 1"/>
          <p:cNvSpPr/>
          <p:nvPr/>
        </p:nvSpPr>
        <p:spPr>
          <a:xfrm>
            <a:off x="6236016" y="1264920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8" name="Rectangle 7"/>
          <p:cNvSpPr/>
          <p:nvPr/>
        </p:nvSpPr>
        <p:spPr>
          <a:xfrm>
            <a:off x="693421" y="1661821"/>
            <a:ext cx="387858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Mohammed buys a 3.5 litre bottle of orange juice. How many millilitres has he got?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7" y="2921223"/>
            <a:ext cx="1625553" cy="3212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48" y="4056797"/>
            <a:ext cx="1074751" cy="1996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12" y="4056797"/>
            <a:ext cx="1074751" cy="199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sz="3600" dirty="0"/>
              <a:t>Challenge Question 3</a:t>
            </a:r>
            <a:endParaRPr lang="en-GB" sz="36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03555" y="4038461"/>
            <a:ext cx="2862265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/>
              <a:t>45 × 2 = 90 cl</a:t>
            </a:r>
          </a:p>
          <a:p>
            <a:endParaRPr lang="en-GB" b="1" dirty="0"/>
          </a:p>
          <a:p>
            <a:r>
              <a:rPr lang="en-GB" b="1" dirty="0"/>
              <a:t>1 litre = 100 cl</a:t>
            </a:r>
          </a:p>
          <a:p>
            <a:endParaRPr lang="en-GB" b="1" dirty="0"/>
          </a:p>
          <a:p>
            <a:r>
              <a:rPr lang="en-GB" b="1" dirty="0"/>
              <a:t>Amina has enough milk to make two cakes, and will have 10cl left over.</a:t>
            </a:r>
          </a:p>
        </p:txBody>
      </p:sp>
      <p:sp>
        <p:nvSpPr>
          <p:cNvPr id="2" name="Oval 1"/>
          <p:cNvSpPr/>
          <p:nvPr/>
        </p:nvSpPr>
        <p:spPr>
          <a:xfrm>
            <a:off x="6236016" y="1264920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8" name="Rectangle 7"/>
          <p:cNvSpPr/>
          <p:nvPr/>
        </p:nvSpPr>
        <p:spPr>
          <a:xfrm>
            <a:off x="693420" y="1661821"/>
            <a:ext cx="5143499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Amina needs 45cl of milk for a cake recipe. She has 1 litre of milk. If she bakes 2 cakes, will she have enough milk? How much more will she need or how much will she have left over?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" y="3962399"/>
            <a:ext cx="1237318" cy="21504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98" y="3053740"/>
            <a:ext cx="2095500" cy="1481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618" y="4606491"/>
            <a:ext cx="2095500" cy="143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sz="3600" dirty="0"/>
              <a:t>Challenge Question 4</a:t>
            </a:r>
            <a:endParaRPr lang="en-GB" sz="36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03555" y="4404221"/>
            <a:ext cx="2862265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/>
              <a:t>2000 – 1150 = 850 ml</a:t>
            </a:r>
          </a:p>
          <a:p>
            <a:endParaRPr lang="en-GB" b="1" dirty="0"/>
          </a:p>
          <a:p>
            <a:r>
              <a:rPr lang="en-GB" b="1" dirty="0"/>
              <a:t>850 ÷ 2 = 425</a:t>
            </a:r>
          </a:p>
          <a:p>
            <a:endParaRPr lang="en-GB" b="1" dirty="0"/>
          </a:p>
          <a:p>
            <a:r>
              <a:rPr lang="en-GB" b="1" dirty="0"/>
              <a:t>There was 425ml in each glass.   </a:t>
            </a:r>
          </a:p>
        </p:txBody>
      </p:sp>
      <p:sp>
        <p:nvSpPr>
          <p:cNvPr id="2" name="Oval 1"/>
          <p:cNvSpPr/>
          <p:nvPr/>
        </p:nvSpPr>
        <p:spPr>
          <a:xfrm>
            <a:off x="6236016" y="1264920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8" name="Rectangle 7"/>
          <p:cNvSpPr/>
          <p:nvPr/>
        </p:nvSpPr>
        <p:spPr>
          <a:xfrm>
            <a:off x="693420" y="1661821"/>
            <a:ext cx="5143499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Jayne buys a 2 litre bottle of water from the shop. She pours two equal glasses of water and has 1150ml left. How much water was in each glass?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7980"/>
            <a:ext cx="3294283" cy="2827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648" y="4323497"/>
            <a:ext cx="1074751" cy="1996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12" y="4323497"/>
            <a:ext cx="1074751" cy="199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2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Metric Measurements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4119587"/>
            <a:ext cx="76327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If you know that a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centi</a:t>
            </a:r>
            <a:r>
              <a:rPr lang="en-GB" dirty="0"/>
              <a:t>litre is one hundred times smaller than a litre…</a:t>
            </a:r>
          </a:p>
          <a:p>
            <a:endParaRPr lang="en-GB" dirty="0"/>
          </a:p>
          <a:p>
            <a:r>
              <a:rPr lang="en-GB" dirty="0"/>
              <a:t>How much smaller than a litre do you think a </a:t>
            </a:r>
            <a:r>
              <a:rPr lang="en-GB" dirty="0">
                <a:solidFill>
                  <a:srgbClr val="00B050"/>
                </a:solidFill>
              </a:rPr>
              <a:t>milli</a:t>
            </a:r>
            <a:r>
              <a:rPr lang="en-GB" dirty="0"/>
              <a:t>litre is?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908097"/>
              </p:ext>
            </p:extLst>
          </p:nvPr>
        </p:nvGraphicFramePr>
        <p:xfrm>
          <a:off x="1524000" y="1609664"/>
          <a:ext cx="6096000" cy="2199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81245857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12105385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94164038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litre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5026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centi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hundredth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one hundred times smaller</a:t>
                      </a:r>
                      <a:r>
                        <a:rPr lang="en-GB" baseline="0" dirty="0"/>
                        <a:t> (than a litre)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1402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milli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thousandth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 thousand times smaller</a:t>
                      </a:r>
                      <a:r>
                        <a:rPr lang="en-GB" baseline="0" dirty="0"/>
                        <a:t> (than a litre)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58042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278385" y="1644500"/>
            <a:ext cx="587230" cy="310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265027" y="2297526"/>
            <a:ext cx="587230" cy="310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265027" y="3219690"/>
            <a:ext cx="587230" cy="310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75712" y="3219690"/>
            <a:ext cx="1342239" cy="310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875712" y="2260250"/>
            <a:ext cx="1342239" cy="310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872291" y="2030136"/>
            <a:ext cx="1484854" cy="8388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872291" y="2920360"/>
            <a:ext cx="1484854" cy="8388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altLang="en-US" sz="3600" dirty="0"/>
              <a:t>Converting between</a:t>
            </a:r>
            <a:br>
              <a:rPr lang="en-GB" altLang="en-US" sz="3600" dirty="0"/>
            </a:br>
            <a:r>
              <a:rPr lang="en-GB" altLang="en-US" sz="3600" dirty="0"/>
              <a:t>millilitres and centilitres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1546" y="5292299"/>
            <a:ext cx="181991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/>
              <a:t>1000 millilitres </a:t>
            </a:r>
          </a:p>
          <a:p>
            <a:r>
              <a:rPr lang="en-GB" b="1" dirty="0"/>
              <a:t>100 centilitres </a:t>
            </a:r>
          </a:p>
          <a:p>
            <a:r>
              <a:rPr lang="en-GB" b="1" dirty="0"/>
              <a:t>1 litre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203120"/>
              </p:ext>
            </p:extLst>
          </p:nvPr>
        </p:nvGraphicFramePr>
        <p:xfrm>
          <a:off x="1141546" y="3051799"/>
          <a:ext cx="482302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76">
                  <a:extLst>
                    <a:ext uri="{9D8B030D-6E8A-4147-A177-3AD203B41FA5}">
                      <a16:colId xmlns:a16="http://schemas.microsoft.com/office/drawing/2014/main" xmlns="" val="2243615811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xmlns="" val="2478345846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xmlns="" val="191239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</a:t>
                      </a:r>
                      <a:br>
                        <a:rPr lang="en-GB" dirty="0"/>
                      </a:br>
                      <a:r>
                        <a:rPr lang="en-GB" dirty="0" err="1"/>
                        <a:t>milli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  <a:br>
                        <a:rPr lang="en-GB" dirty="0"/>
                      </a:br>
                      <a:r>
                        <a:rPr lang="en-GB" dirty="0" err="1"/>
                        <a:t>centi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br>
                        <a:rPr lang="en-GB" dirty="0"/>
                      </a:br>
                      <a:r>
                        <a:rPr lang="en-GB" dirty="0"/>
                        <a:t>litre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23083492"/>
                  </a:ext>
                </a:extLst>
              </a:tr>
            </a:tbl>
          </a:graphicData>
        </a:graphic>
      </p:graphicFrame>
      <p:sp>
        <p:nvSpPr>
          <p:cNvPr id="13" name="Orange box" hidden="1"/>
          <p:cNvSpPr/>
          <p:nvPr/>
        </p:nvSpPr>
        <p:spPr>
          <a:xfrm>
            <a:off x="2348918" y="3725721"/>
            <a:ext cx="796954" cy="3691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÷ 10</a:t>
            </a:r>
          </a:p>
        </p:txBody>
      </p:sp>
      <p:sp>
        <p:nvSpPr>
          <p:cNvPr id="15" name="Green box"/>
          <p:cNvSpPr/>
          <p:nvPr/>
        </p:nvSpPr>
        <p:spPr>
          <a:xfrm>
            <a:off x="2348918" y="2628939"/>
            <a:ext cx="796954" cy="3691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× 10</a:t>
            </a:r>
          </a:p>
        </p:txBody>
      </p:sp>
      <p:sp>
        <p:nvSpPr>
          <p:cNvPr id="14" name="U-Turn Arrow 13"/>
          <p:cNvSpPr/>
          <p:nvPr/>
        </p:nvSpPr>
        <p:spPr>
          <a:xfrm flipH="1">
            <a:off x="1719743" y="2102825"/>
            <a:ext cx="1958830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U-Turn Arrow 16"/>
          <p:cNvSpPr/>
          <p:nvPr/>
        </p:nvSpPr>
        <p:spPr>
          <a:xfrm rot="10800000" flipH="1">
            <a:off x="1853967" y="3673999"/>
            <a:ext cx="1958830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11895" y="4633051"/>
            <a:ext cx="1659202" cy="369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for every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198" y="1604276"/>
            <a:ext cx="82200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For every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centilitre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, there are 10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millilitres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. </a:t>
            </a:r>
          </a:p>
        </p:txBody>
      </p:sp>
      <p:sp>
        <p:nvSpPr>
          <p:cNvPr id="19" name="Oval 18"/>
          <p:cNvSpPr/>
          <p:nvPr/>
        </p:nvSpPr>
        <p:spPr>
          <a:xfrm>
            <a:off x="6780932" y="1604276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2" name="Box 1"/>
          <p:cNvSpPr/>
          <p:nvPr/>
        </p:nvSpPr>
        <p:spPr>
          <a:xfrm>
            <a:off x="4307749" y="4094837"/>
            <a:ext cx="3921851" cy="214778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If 1000 millilitres = 100 centilitres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What would 20 centilitres be in millilitres?</a:t>
            </a:r>
          </a:p>
          <a:p>
            <a:r>
              <a:rPr lang="en-GB" dirty="0">
                <a:solidFill>
                  <a:schemeClr val="tx1"/>
                </a:solidFill>
              </a:rPr>
              <a:t>20cl = 200ml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How did you do it?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4565" y="4674716"/>
            <a:ext cx="3295650" cy="617583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414565" y="5292299"/>
            <a:ext cx="3295650" cy="260757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414565" y="5872178"/>
            <a:ext cx="3295650" cy="260757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10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7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altLang="en-US" sz="3600" dirty="0"/>
              <a:t>Converting between</a:t>
            </a:r>
            <a:br>
              <a:rPr lang="en-GB" altLang="en-US" sz="3600" dirty="0"/>
            </a:br>
            <a:r>
              <a:rPr lang="en-GB" altLang="en-US" sz="3600" dirty="0"/>
              <a:t>millilitres and centilitres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1546" y="5292299"/>
            <a:ext cx="181991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/>
              <a:t>1000 millilitres </a:t>
            </a:r>
          </a:p>
          <a:p>
            <a:r>
              <a:rPr lang="en-GB" b="1" dirty="0"/>
              <a:t>100 centilitres </a:t>
            </a:r>
          </a:p>
          <a:p>
            <a:r>
              <a:rPr lang="en-GB" b="1" dirty="0"/>
              <a:t>1 litre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141546" y="3051799"/>
          <a:ext cx="482302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76">
                  <a:extLst>
                    <a:ext uri="{9D8B030D-6E8A-4147-A177-3AD203B41FA5}">
                      <a16:colId xmlns:a16="http://schemas.microsoft.com/office/drawing/2014/main" xmlns="" val="2243615811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xmlns="" val="2478345846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xmlns="" val="191239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</a:t>
                      </a:r>
                      <a:br>
                        <a:rPr lang="en-GB" dirty="0"/>
                      </a:br>
                      <a:r>
                        <a:rPr lang="en-GB" dirty="0" err="1"/>
                        <a:t>milli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  <a:br>
                        <a:rPr lang="en-GB" dirty="0"/>
                      </a:br>
                      <a:r>
                        <a:rPr lang="en-GB" dirty="0" err="1"/>
                        <a:t>centi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br>
                        <a:rPr lang="en-GB" dirty="0"/>
                      </a:br>
                      <a:r>
                        <a:rPr lang="en-GB" dirty="0"/>
                        <a:t>litre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23083492"/>
                  </a:ext>
                </a:extLst>
              </a:tr>
            </a:tbl>
          </a:graphicData>
        </a:graphic>
      </p:graphicFrame>
      <p:sp>
        <p:nvSpPr>
          <p:cNvPr id="13" name="Orange box"/>
          <p:cNvSpPr/>
          <p:nvPr/>
        </p:nvSpPr>
        <p:spPr>
          <a:xfrm>
            <a:off x="2348918" y="3725721"/>
            <a:ext cx="796954" cy="3691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÷ 10</a:t>
            </a:r>
          </a:p>
        </p:txBody>
      </p:sp>
      <p:sp>
        <p:nvSpPr>
          <p:cNvPr id="15" name="Green box" hidden="1"/>
          <p:cNvSpPr/>
          <p:nvPr/>
        </p:nvSpPr>
        <p:spPr>
          <a:xfrm>
            <a:off x="2348918" y="2628939"/>
            <a:ext cx="796954" cy="3691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× 10</a:t>
            </a:r>
          </a:p>
        </p:txBody>
      </p:sp>
      <p:sp>
        <p:nvSpPr>
          <p:cNvPr id="14" name="U-Turn Arrow 13"/>
          <p:cNvSpPr/>
          <p:nvPr/>
        </p:nvSpPr>
        <p:spPr>
          <a:xfrm flipH="1">
            <a:off x="1719743" y="2102825"/>
            <a:ext cx="1958830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U-Turn Arrow 16"/>
          <p:cNvSpPr/>
          <p:nvPr/>
        </p:nvSpPr>
        <p:spPr>
          <a:xfrm rot="10800000" flipH="1">
            <a:off x="1853967" y="3673999"/>
            <a:ext cx="1958830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11895" y="4633051"/>
            <a:ext cx="1659202" cy="369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for every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198" y="1604276"/>
            <a:ext cx="82200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For every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centilitre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, there are 10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millilitres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. </a:t>
            </a:r>
          </a:p>
        </p:txBody>
      </p:sp>
      <p:sp>
        <p:nvSpPr>
          <p:cNvPr id="19" name="Oval 18"/>
          <p:cNvSpPr/>
          <p:nvPr/>
        </p:nvSpPr>
        <p:spPr>
          <a:xfrm>
            <a:off x="6780932" y="1604276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2" name="Box 1"/>
          <p:cNvSpPr/>
          <p:nvPr/>
        </p:nvSpPr>
        <p:spPr>
          <a:xfrm>
            <a:off x="4307749" y="4094837"/>
            <a:ext cx="3921851" cy="214778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If 1000 millilitres = 100 centilitres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What would 4000 millilitres be in centilitres?</a:t>
            </a:r>
          </a:p>
          <a:p>
            <a:r>
              <a:rPr lang="en-GB" dirty="0">
                <a:solidFill>
                  <a:schemeClr val="tx1"/>
                </a:solidFill>
              </a:rPr>
              <a:t>4000ml = 400cl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How did you do it?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8227" y="4674716"/>
            <a:ext cx="3609975" cy="617583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338228" y="5292299"/>
            <a:ext cx="3295650" cy="260757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338228" y="5872178"/>
            <a:ext cx="3295650" cy="260757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1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" grpId="0" animBg="1"/>
      <p:bldP spid="7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altLang="en-US" sz="3600" dirty="0"/>
              <a:t>Converting between</a:t>
            </a:r>
            <a:br>
              <a:rPr lang="en-GB" altLang="en-US" sz="3600" dirty="0"/>
            </a:br>
            <a:r>
              <a:rPr lang="en-GB" altLang="en-US" sz="3600" dirty="0"/>
              <a:t>millilitres and centilitres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1546" y="5292299"/>
            <a:ext cx="181991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/>
              <a:t>1000 millilitres </a:t>
            </a:r>
          </a:p>
          <a:p>
            <a:r>
              <a:rPr lang="en-GB" b="1" dirty="0"/>
              <a:t>100 centilitres </a:t>
            </a:r>
          </a:p>
          <a:p>
            <a:r>
              <a:rPr lang="en-GB" b="1" dirty="0"/>
              <a:t>1 litre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141546" y="3051799"/>
          <a:ext cx="482302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76">
                  <a:extLst>
                    <a:ext uri="{9D8B030D-6E8A-4147-A177-3AD203B41FA5}">
                      <a16:colId xmlns:a16="http://schemas.microsoft.com/office/drawing/2014/main" xmlns="" val="2243615811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xmlns="" val="2478345846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xmlns="" val="191239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</a:t>
                      </a:r>
                      <a:br>
                        <a:rPr lang="en-GB" dirty="0"/>
                      </a:br>
                      <a:r>
                        <a:rPr lang="en-GB" dirty="0" err="1"/>
                        <a:t>milli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  <a:br>
                        <a:rPr lang="en-GB" dirty="0"/>
                      </a:br>
                      <a:r>
                        <a:rPr lang="en-GB" dirty="0" err="1"/>
                        <a:t>centi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br>
                        <a:rPr lang="en-GB" dirty="0"/>
                      </a:br>
                      <a:r>
                        <a:rPr lang="en-GB" dirty="0"/>
                        <a:t>litre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23083492"/>
                  </a:ext>
                </a:extLst>
              </a:tr>
            </a:tbl>
          </a:graphicData>
        </a:graphic>
      </p:graphicFrame>
      <p:sp>
        <p:nvSpPr>
          <p:cNvPr id="13" name="Orange box" hidden="1"/>
          <p:cNvSpPr/>
          <p:nvPr/>
        </p:nvSpPr>
        <p:spPr>
          <a:xfrm>
            <a:off x="2348918" y="3725721"/>
            <a:ext cx="796954" cy="3691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÷ 10</a:t>
            </a:r>
          </a:p>
        </p:txBody>
      </p:sp>
      <p:sp>
        <p:nvSpPr>
          <p:cNvPr id="15" name="Green box" hidden="1"/>
          <p:cNvSpPr/>
          <p:nvPr/>
        </p:nvSpPr>
        <p:spPr>
          <a:xfrm>
            <a:off x="2348918" y="2628939"/>
            <a:ext cx="796954" cy="3691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× 10</a:t>
            </a:r>
          </a:p>
        </p:txBody>
      </p:sp>
      <p:sp>
        <p:nvSpPr>
          <p:cNvPr id="14" name="U-Turn Arrow 13"/>
          <p:cNvSpPr/>
          <p:nvPr/>
        </p:nvSpPr>
        <p:spPr>
          <a:xfrm flipH="1">
            <a:off x="1719743" y="2102825"/>
            <a:ext cx="1958830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U-Turn Arrow 16"/>
          <p:cNvSpPr/>
          <p:nvPr/>
        </p:nvSpPr>
        <p:spPr>
          <a:xfrm rot="10800000" flipH="1">
            <a:off x="1853967" y="3673999"/>
            <a:ext cx="1958830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11895" y="4633051"/>
            <a:ext cx="1659202" cy="369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for every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198" y="1604276"/>
            <a:ext cx="82200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For every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centilitre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, there are 10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millilitres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. </a:t>
            </a:r>
          </a:p>
        </p:txBody>
      </p:sp>
      <p:sp>
        <p:nvSpPr>
          <p:cNvPr id="19" name="Oval 18"/>
          <p:cNvSpPr/>
          <p:nvPr/>
        </p:nvSpPr>
        <p:spPr>
          <a:xfrm>
            <a:off x="6780932" y="1604276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2" name="Box 1"/>
          <p:cNvSpPr/>
          <p:nvPr/>
        </p:nvSpPr>
        <p:spPr>
          <a:xfrm>
            <a:off x="4307749" y="4094837"/>
            <a:ext cx="3921851" cy="214778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What is 300ml in cl? 30cl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What is 420cl in ml?  4200ml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What is 570ml in cl? 57cl</a:t>
            </a:r>
          </a:p>
        </p:txBody>
      </p:sp>
      <p:sp>
        <p:nvSpPr>
          <p:cNvPr id="3" name="Rectangle 2"/>
          <p:cNvSpPr/>
          <p:nvPr/>
        </p:nvSpPr>
        <p:spPr>
          <a:xfrm>
            <a:off x="6600825" y="4457700"/>
            <a:ext cx="533400" cy="333375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638057" y="5002043"/>
            <a:ext cx="934318" cy="333375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581775" y="5546386"/>
            <a:ext cx="533400" cy="333375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8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" grpId="0" animBg="1"/>
      <p:bldP spid="3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altLang="en-US" sz="3600" dirty="0"/>
              <a:t>Converting between</a:t>
            </a:r>
            <a:br>
              <a:rPr lang="en-GB" altLang="en-US" sz="3600" dirty="0"/>
            </a:br>
            <a:r>
              <a:rPr lang="en-GB" altLang="en-US" sz="3600" dirty="0"/>
              <a:t>litres and centilitres</a:t>
            </a:r>
            <a:endParaRPr lang="en-GB" sz="3600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1546" y="3051799"/>
          <a:ext cx="482302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76">
                  <a:extLst>
                    <a:ext uri="{9D8B030D-6E8A-4147-A177-3AD203B41FA5}">
                      <a16:colId xmlns:a16="http://schemas.microsoft.com/office/drawing/2014/main" xmlns="" val="2243615811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xmlns="" val="2478345846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xmlns="" val="191239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</a:t>
                      </a:r>
                      <a:br>
                        <a:rPr lang="en-GB" dirty="0"/>
                      </a:br>
                      <a:r>
                        <a:rPr lang="en-GB" dirty="0" err="1"/>
                        <a:t>milli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  <a:br>
                        <a:rPr lang="en-GB" dirty="0"/>
                      </a:br>
                      <a:r>
                        <a:rPr lang="en-GB" dirty="0" err="1"/>
                        <a:t>centi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br>
                        <a:rPr lang="en-GB" dirty="0"/>
                      </a:br>
                      <a:r>
                        <a:rPr lang="en-GB" dirty="0"/>
                        <a:t>litre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23083492"/>
                  </a:ext>
                </a:extLst>
              </a:tr>
            </a:tbl>
          </a:graphicData>
        </a:graphic>
      </p:graphicFrame>
      <p:sp>
        <p:nvSpPr>
          <p:cNvPr id="13" name="Rectangle 12" hidden="1"/>
          <p:cNvSpPr/>
          <p:nvPr/>
        </p:nvSpPr>
        <p:spPr>
          <a:xfrm>
            <a:off x="3964358" y="3725721"/>
            <a:ext cx="796954" cy="3691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÷ 100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64358" y="2628939"/>
            <a:ext cx="796954" cy="3691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× 100</a:t>
            </a:r>
          </a:p>
        </p:txBody>
      </p:sp>
      <p:sp>
        <p:nvSpPr>
          <p:cNvPr id="14" name="U-Turn Arrow 13"/>
          <p:cNvSpPr/>
          <p:nvPr/>
        </p:nvSpPr>
        <p:spPr>
          <a:xfrm flipH="1">
            <a:off x="3319943" y="2102825"/>
            <a:ext cx="1958830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U-Turn Arrow 16"/>
          <p:cNvSpPr/>
          <p:nvPr/>
        </p:nvSpPr>
        <p:spPr>
          <a:xfrm rot="10800000" flipH="1">
            <a:off x="3454167" y="3673999"/>
            <a:ext cx="1958830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 hidden="1"/>
          <p:cNvSpPr/>
          <p:nvPr/>
        </p:nvSpPr>
        <p:spPr>
          <a:xfrm>
            <a:off x="1139960" y="5748659"/>
            <a:ext cx="59055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How did you do it?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" name="Rectangle 23" hidden="1"/>
          <p:cNvSpPr/>
          <p:nvPr/>
        </p:nvSpPr>
        <p:spPr>
          <a:xfrm>
            <a:off x="1139960" y="4783125"/>
            <a:ext cx="59055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would 6000 centilitres be in litres?</a:t>
            </a:r>
          </a:p>
          <a:p>
            <a:r>
              <a:rPr lang="en-GB" dirty="0"/>
              <a:t>6000 cl = 60l</a:t>
            </a:r>
          </a:p>
          <a:p>
            <a:endParaRPr lang="en-GB" dirty="0"/>
          </a:p>
          <a:p>
            <a:r>
              <a:rPr lang="en-GB" dirty="0"/>
              <a:t>How did you do it?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198" y="1604276"/>
            <a:ext cx="82200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In every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litre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, there are 100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centilitres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. </a:t>
            </a:r>
          </a:p>
        </p:txBody>
      </p:sp>
      <p:sp>
        <p:nvSpPr>
          <p:cNvPr id="19" name="Oval 18"/>
          <p:cNvSpPr/>
          <p:nvPr/>
        </p:nvSpPr>
        <p:spPr>
          <a:xfrm>
            <a:off x="6281736" y="2209054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18" name="Box 1"/>
          <p:cNvSpPr/>
          <p:nvPr/>
        </p:nvSpPr>
        <p:spPr>
          <a:xfrm>
            <a:off x="2566789" y="4804737"/>
            <a:ext cx="4000892" cy="138022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2400"/>
              </a:lnSpc>
            </a:pPr>
            <a:r>
              <a:rPr lang="en-GB" dirty="0">
                <a:solidFill>
                  <a:schemeClr val="tx1"/>
                </a:solidFill>
              </a:rPr>
              <a:t>If 100 centilitres = 1 litre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chemeClr val="tx1"/>
                </a:solidFill>
              </a:rPr>
              <a:t>What would 6 litres be in centilitres?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chemeClr val="tx1"/>
                </a:solidFill>
              </a:rPr>
              <a:t>6l = 600cl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chemeClr val="tx1"/>
                </a:solidFill>
              </a:rPr>
              <a:t>How did you do it?</a:t>
            </a:r>
          </a:p>
        </p:txBody>
      </p:sp>
      <p:sp>
        <p:nvSpPr>
          <p:cNvPr id="3" name="Rectangle 2"/>
          <p:cNvSpPr/>
          <p:nvPr/>
        </p:nvSpPr>
        <p:spPr>
          <a:xfrm>
            <a:off x="2638425" y="4842838"/>
            <a:ext cx="2571750" cy="364858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678482" y="5207031"/>
            <a:ext cx="3779467" cy="269844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678482" y="5474460"/>
            <a:ext cx="3779467" cy="269844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2678482" y="5786595"/>
            <a:ext cx="3779467" cy="323588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70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  <p:bldP spid="23" grpId="1"/>
      <p:bldP spid="24" grpId="0"/>
      <p:bldP spid="18" grpId="0" animBg="1"/>
      <p:bldP spid="3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altLang="en-US" sz="3600" dirty="0"/>
              <a:t>Converting between</a:t>
            </a:r>
            <a:br>
              <a:rPr lang="en-GB" altLang="en-US" sz="3600" dirty="0"/>
            </a:br>
            <a:r>
              <a:rPr lang="en-GB" altLang="en-US" sz="3600" dirty="0"/>
              <a:t>litres and centilitres</a:t>
            </a:r>
            <a:endParaRPr lang="en-GB" sz="3600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1546" y="3051799"/>
          <a:ext cx="482302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76">
                  <a:extLst>
                    <a:ext uri="{9D8B030D-6E8A-4147-A177-3AD203B41FA5}">
                      <a16:colId xmlns:a16="http://schemas.microsoft.com/office/drawing/2014/main" xmlns="" val="2243615811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xmlns="" val="2478345846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xmlns="" val="191239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</a:t>
                      </a:r>
                      <a:br>
                        <a:rPr lang="en-GB" dirty="0"/>
                      </a:br>
                      <a:r>
                        <a:rPr lang="en-GB" dirty="0" err="1"/>
                        <a:t>milli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  <a:br>
                        <a:rPr lang="en-GB" dirty="0"/>
                      </a:br>
                      <a:r>
                        <a:rPr lang="en-GB" dirty="0" err="1"/>
                        <a:t>centi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br>
                        <a:rPr lang="en-GB" dirty="0"/>
                      </a:br>
                      <a:r>
                        <a:rPr lang="en-GB" dirty="0"/>
                        <a:t>litre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2308349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964358" y="3725721"/>
            <a:ext cx="796954" cy="3691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÷ 100</a:t>
            </a:r>
          </a:p>
        </p:txBody>
      </p:sp>
      <p:sp>
        <p:nvSpPr>
          <p:cNvPr id="15" name="Rectangle 14" hidden="1"/>
          <p:cNvSpPr/>
          <p:nvPr/>
        </p:nvSpPr>
        <p:spPr>
          <a:xfrm>
            <a:off x="3964358" y="2628939"/>
            <a:ext cx="796954" cy="3691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× 100</a:t>
            </a:r>
          </a:p>
        </p:txBody>
      </p:sp>
      <p:sp>
        <p:nvSpPr>
          <p:cNvPr id="14" name="U-Turn Arrow 13"/>
          <p:cNvSpPr/>
          <p:nvPr/>
        </p:nvSpPr>
        <p:spPr>
          <a:xfrm flipH="1">
            <a:off x="3319943" y="2102825"/>
            <a:ext cx="1958830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U-Turn Arrow 16"/>
          <p:cNvSpPr/>
          <p:nvPr/>
        </p:nvSpPr>
        <p:spPr>
          <a:xfrm rot="10800000" flipH="1">
            <a:off x="3454167" y="3673999"/>
            <a:ext cx="1958830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 hidden="1"/>
          <p:cNvSpPr/>
          <p:nvPr/>
        </p:nvSpPr>
        <p:spPr>
          <a:xfrm>
            <a:off x="1139960" y="5748659"/>
            <a:ext cx="59055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How did you do it?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" name="Rectangle 23" hidden="1"/>
          <p:cNvSpPr/>
          <p:nvPr/>
        </p:nvSpPr>
        <p:spPr>
          <a:xfrm>
            <a:off x="1139960" y="4783125"/>
            <a:ext cx="59055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would 6000 centilitres be in litres?</a:t>
            </a:r>
          </a:p>
          <a:p>
            <a:r>
              <a:rPr lang="en-GB" dirty="0"/>
              <a:t>6000 cl = 60l</a:t>
            </a:r>
          </a:p>
          <a:p>
            <a:endParaRPr lang="en-GB" dirty="0"/>
          </a:p>
          <a:p>
            <a:r>
              <a:rPr lang="en-GB" dirty="0"/>
              <a:t>How did you do it?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198" y="1604276"/>
            <a:ext cx="82200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In every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litre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, there are 100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centilitres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. </a:t>
            </a:r>
          </a:p>
        </p:txBody>
      </p:sp>
      <p:sp>
        <p:nvSpPr>
          <p:cNvPr id="19" name="Oval 18"/>
          <p:cNvSpPr/>
          <p:nvPr/>
        </p:nvSpPr>
        <p:spPr>
          <a:xfrm>
            <a:off x="6281736" y="2209054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18" name="Box 1"/>
          <p:cNvSpPr/>
          <p:nvPr/>
        </p:nvSpPr>
        <p:spPr>
          <a:xfrm>
            <a:off x="2566789" y="4804737"/>
            <a:ext cx="4000892" cy="138022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2400"/>
              </a:lnSpc>
            </a:pPr>
            <a:r>
              <a:rPr lang="en-GB" sz="1600" dirty="0">
                <a:solidFill>
                  <a:schemeClr val="tx1"/>
                </a:solidFill>
              </a:rPr>
              <a:t>If 100 centilitres = 1 litre</a:t>
            </a:r>
          </a:p>
          <a:p>
            <a:r>
              <a:rPr lang="en-GB" sz="1600" dirty="0">
                <a:solidFill>
                  <a:schemeClr val="tx1"/>
                </a:solidFill>
              </a:rPr>
              <a:t>What would 6000 centilitres be in litres?</a:t>
            </a:r>
          </a:p>
          <a:p>
            <a:r>
              <a:rPr lang="en-GB" sz="1600" dirty="0">
                <a:solidFill>
                  <a:schemeClr val="tx1"/>
                </a:solidFill>
              </a:rPr>
              <a:t>6000cl = 60l</a:t>
            </a:r>
          </a:p>
          <a:p>
            <a:pPr>
              <a:lnSpc>
                <a:spcPts val="2400"/>
              </a:lnSpc>
            </a:pPr>
            <a:r>
              <a:rPr lang="en-GB" sz="1600" dirty="0">
                <a:solidFill>
                  <a:schemeClr val="tx1"/>
                </a:solidFill>
              </a:rPr>
              <a:t>How did you do it?</a:t>
            </a:r>
          </a:p>
        </p:txBody>
      </p:sp>
      <p:sp>
        <p:nvSpPr>
          <p:cNvPr id="3" name="Rectangle 2"/>
          <p:cNvSpPr/>
          <p:nvPr/>
        </p:nvSpPr>
        <p:spPr>
          <a:xfrm>
            <a:off x="2610334" y="4842838"/>
            <a:ext cx="2571750" cy="364858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613923" y="5207031"/>
            <a:ext cx="3779467" cy="269844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615555" y="5474460"/>
            <a:ext cx="3779467" cy="269844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2615555" y="5786595"/>
            <a:ext cx="3779467" cy="323588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28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/>
      <p:bldP spid="23" grpId="1"/>
      <p:bldP spid="24" grpId="0"/>
      <p:bldP spid="18" grpId="0" animBg="1"/>
      <p:bldP spid="3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altLang="en-US" sz="3600" dirty="0"/>
              <a:t>Converting between</a:t>
            </a:r>
            <a:br>
              <a:rPr lang="en-GB" altLang="en-US" sz="3600" dirty="0"/>
            </a:br>
            <a:r>
              <a:rPr lang="en-GB" altLang="en-US" sz="3600" dirty="0"/>
              <a:t>litres and centilitres</a:t>
            </a:r>
            <a:endParaRPr lang="en-GB" sz="3600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1546" y="3051799"/>
          <a:ext cx="482302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76">
                  <a:extLst>
                    <a:ext uri="{9D8B030D-6E8A-4147-A177-3AD203B41FA5}">
                      <a16:colId xmlns:a16="http://schemas.microsoft.com/office/drawing/2014/main" xmlns="" val="2243615811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xmlns="" val="2478345846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xmlns="" val="191239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</a:t>
                      </a:r>
                      <a:br>
                        <a:rPr lang="en-GB" dirty="0"/>
                      </a:br>
                      <a:r>
                        <a:rPr lang="en-GB" dirty="0" err="1"/>
                        <a:t>milli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  <a:br>
                        <a:rPr lang="en-GB" dirty="0"/>
                      </a:br>
                      <a:r>
                        <a:rPr lang="en-GB" dirty="0" err="1"/>
                        <a:t>centi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br>
                        <a:rPr lang="en-GB" dirty="0"/>
                      </a:br>
                      <a:r>
                        <a:rPr lang="en-GB" dirty="0"/>
                        <a:t>litre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23083492"/>
                  </a:ext>
                </a:extLst>
              </a:tr>
            </a:tbl>
          </a:graphicData>
        </a:graphic>
      </p:graphicFrame>
      <p:sp>
        <p:nvSpPr>
          <p:cNvPr id="13" name="Rectangle 12" hidden="1"/>
          <p:cNvSpPr/>
          <p:nvPr/>
        </p:nvSpPr>
        <p:spPr>
          <a:xfrm>
            <a:off x="3964358" y="3725721"/>
            <a:ext cx="796954" cy="3691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÷ 100</a:t>
            </a:r>
          </a:p>
        </p:txBody>
      </p:sp>
      <p:sp>
        <p:nvSpPr>
          <p:cNvPr id="15" name="Rectangle 14" hidden="1"/>
          <p:cNvSpPr/>
          <p:nvPr/>
        </p:nvSpPr>
        <p:spPr>
          <a:xfrm>
            <a:off x="3964358" y="2628939"/>
            <a:ext cx="796954" cy="3691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× 100</a:t>
            </a:r>
          </a:p>
        </p:txBody>
      </p:sp>
      <p:sp>
        <p:nvSpPr>
          <p:cNvPr id="14" name="U-Turn Arrow 13"/>
          <p:cNvSpPr/>
          <p:nvPr/>
        </p:nvSpPr>
        <p:spPr>
          <a:xfrm flipH="1">
            <a:off x="3319943" y="2102825"/>
            <a:ext cx="1958830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U-Turn Arrow 16"/>
          <p:cNvSpPr/>
          <p:nvPr/>
        </p:nvSpPr>
        <p:spPr>
          <a:xfrm rot="10800000" flipH="1">
            <a:off x="3454167" y="3673999"/>
            <a:ext cx="1958830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 hidden="1"/>
          <p:cNvSpPr/>
          <p:nvPr/>
        </p:nvSpPr>
        <p:spPr>
          <a:xfrm>
            <a:off x="1139960" y="5748659"/>
            <a:ext cx="59055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How did you do it?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" name="Rectangle 23" hidden="1"/>
          <p:cNvSpPr/>
          <p:nvPr/>
        </p:nvSpPr>
        <p:spPr>
          <a:xfrm>
            <a:off x="1139960" y="4783125"/>
            <a:ext cx="59055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would 6000 centilitres be in litres?</a:t>
            </a:r>
          </a:p>
          <a:p>
            <a:r>
              <a:rPr lang="en-GB" dirty="0"/>
              <a:t>6000 cl = 60l</a:t>
            </a:r>
          </a:p>
          <a:p>
            <a:endParaRPr lang="en-GB" dirty="0"/>
          </a:p>
          <a:p>
            <a:r>
              <a:rPr lang="en-GB" dirty="0"/>
              <a:t>How did you do it?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198" y="1604276"/>
            <a:ext cx="82200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In every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litre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, there are 100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centilitres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. </a:t>
            </a:r>
          </a:p>
        </p:txBody>
      </p:sp>
      <p:sp>
        <p:nvSpPr>
          <p:cNvPr id="19" name="Oval 18"/>
          <p:cNvSpPr/>
          <p:nvPr/>
        </p:nvSpPr>
        <p:spPr>
          <a:xfrm>
            <a:off x="6281736" y="2209054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18" name="Box 1"/>
          <p:cNvSpPr/>
          <p:nvPr/>
        </p:nvSpPr>
        <p:spPr>
          <a:xfrm>
            <a:off x="785615" y="4804737"/>
            <a:ext cx="2846208" cy="138022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What is 500cl in l? 5l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What is 8l in cl?  800ml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What is 2600cl in l? 26l</a:t>
            </a:r>
          </a:p>
        </p:txBody>
      </p:sp>
      <p:sp>
        <p:nvSpPr>
          <p:cNvPr id="3" name="Rectangle 2"/>
          <p:cNvSpPr/>
          <p:nvPr/>
        </p:nvSpPr>
        <p:spPr>
          <a:xfrm>
            <a:off x="2887999" y="4880315"/>
            <a:ext cx="436226" cy="364858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652407" y="5360684"/>
            <a:ext cx="845192" cy="269844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980137" y="5813951"/>
            <a:ext cx="429813" cy="269844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54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/>
      <p:bldP spid="23" grpId="1"/>
      <p:bldP spid="24" grpId="0"/>
      <p:bldP spid="18" grpId="0" animBg="1"/>
      <p:bldP spid="3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altLang="en-US" sz="3600" dirty="0"/>
              <a:t>Converting between</a:t>
            </a:r>
            <a:br>
              <a:rPr lang="en-GB" altLang="en-US" sz="3600" dirty="0"/>
            </a:br>
            <a:r>
              <a:rPr lang="en-GB" altLang="en-US" sz="3600" dirty="0"/>
              <a:t>litres and millilitres</a:t>
            </a:r>
            <a:endParaRPr lang="en-GB" sz="3600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1546" y="3051799"/>
          <a:ext cx="482302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76">
                  <a:extLst>
                    <a:ext uri="{9D8B030D-6E8A-4147-A177-3AD203B41FA5}">
                      <a16:colId xmlns:a16="http://schemas.microsoft.com/office/drawing/2014/main" xmlns="" val="2243615811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xmlns="" val="2478345846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xmlns="" val="191239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</a:t>
                      </a:r>
                      <a:br>
                        <a:rPr lang="en-GB" dirty="0"/>
                      </a:br>
                      <a:r>
                        <a:rPr lang="en-GB" dirty="0" err="1"/>
                        <a:t>milli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  <a:br>
                        <a:rPr lang="en-GB" dirty="0"/>
                      </a:br>
                      <a:r>
                        <a:rPr lang="en-GB" dirty="0" err="1"/>
                        <a:t>centi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br>
                        <a:rPr lang="en-GB" dirty="0"/>
                      </a:br>
                      <a:r>
                        <a:rPr lang="en-GB" dirty="0"/>
                        <a:t>litre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23083492"/>
                  </a:ext>
                </a:extLst>
              </a:tr>
            </a:tbl>
          </a:graphicData>
        </a:graphic>
      </p:graphicFrame>
      <p:sp>
        <p:nvSpPr>
          <p:cNvPr id="13" name="Rectangle 12" hidden="1"/>
          <p:cNvSpPr/>
          <p:nvPr/>
        </p:nvSpPr>
        <p:spPr>
          <a:xfrm>
            <a:off x="3095678" y="3725721"/>
            <a:ext cx="935302" cy="3691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÷ 1000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95678" y="2628939"/>
            <a:ext cx="935302" cy="3691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× 1000</a:t>
            </a:r>
          </a:p>
        </p:txBody>
      </p:sp>
      <p:sp>
        <p:nvSpPr>
          <p:cNvPr id="14" name="U-Turn Arrow 13"/>
          <p:cNvSpPr/>
          <p:nvPr/>
        </p:nvSpPr>
        <p:spPr>
          <a:xfrm flipH="1">
            <a:off x="1645920" y="2102825"/>
            <a:ext cx="3632853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198" y="1604276"/>
            <a:ext cx="82200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In every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litre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, there are 1000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millilitres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. </a:t>
            </a:r>
          </a:p>
        </p:txBody>
      </p:sp>
      <p:sp>
        <p:nvSpPr>
          <p:cNvPr id="18" name="U-Turn Arrow 17"/>
          <p:cNvSpPr/>
          <p:nvPr/>
        </p:nvSpPr>
        <p:spPr>
          <a:xfrm rot="10800000" flipH="1">
            <a:off x="1782353" y="3678723"/>
            <a:ext cx="3632853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36016" y="2102825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17" name="Box 1"/>
          <p:cNvSpPr/>
          <p:nvPr/>
        </p:nvSpPr>
        <p:spPr>
          <a:xfrm>
            <a:off x="2566789" y="4804737"/>
            <a:ext cx="4000892" cy="138022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lvl="0">
              <a:lnSpc>
                <a:spcPts val="2400"/>
              </a:lnSpc>
            </a:pPr>
            <a:r>
              <a:rPr lang="en-GB" dirty="0">
                <a:solidFill>
                  <a:prstClr val="black"/>
                </a:solidFill>
                <a:cs typeface="Calibri" panose="020F0502020204030204" pitchFamily="34" charset="0"/>
              </a:rPr>
              <a:t>If 1000 millilitres = 1 litre</a:t>
            </a:r>
          </a:p>
          <a:p>
            <a:pPr lvl="0">
              <a:lnSpc>
                <a:spcPts val="2400"/>
              </a:lnSpc>
            </a:pPr>
            <a:r>
              <a:rPr lang="en-GB" dirty="0">
                <a:solidFill>
                  <a:prstClr val="black"/>
                </a:solidFill>
              </a:rPr>
              <a:t>What would 5 litres be in millilitres?</a:t>
            </a:r>
          </a:p>
          <a:p>
            <a:pPr lvl="0">
              <a:lnSpc>
                <a:spcPts val="2400"/>
              </a:lnSpc>
            </a:pPr>
            <a:r>
              <a:rPr lang="en-GB" dirty="0">
                <a:solidFill>
                  <a:prstClr val="black"/>
                </a:solidFill>
              </a:rPr>
              <a:t>5l = 5000ml</a:t>
            </a:r>
          </a:p>
          <a:p>
            <a:pPr lvl="0">
              <a:lnSpc>
                <a:spcPts val="2400"/>
              </a:lnSpc>
            </a:pPr>
            <a:r>
              <a:rPr lang="en-GB" dirty="0">
                <a:solidFill>
                  <a:prstClr val="black"/>
                </a:solidFill>
              </a:rPr>
              <a:t>How did you do it?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42998" y="4842838"/>
            <a:ext cx="2775964" cy="364858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642998" y="5207696"/>
            <a:ext cx="3779467" cy="269844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683055" y="5474460"/>
            <a:ext cx="3779467" cy="269844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2683055" y="5786595"/>
            <a:ext cx="3779467" cy="323588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96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A1786ED3-4A83-4E52-97FB-5BB8F2F68775}" vid="{F1370A2B-D63B-458B-B1CD-13966C425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258</TotalTime>
  <Words>916</Words>
  <Application>Microsoft Office PowerPoint</Application>
  <PresentationFormat>On-screen Show (4:3)</PresentationFormat>
  <Paragraphs>267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Twinkl SemiBold</vt:lpstr>
      <vt:lpstr>Times New Roman</vt:lpstr>
      <vt:lpstr>Twinkl</vt:lpstr>
      <vt:lpstr>Calibri</vt:lpstr>
      <vt:lpstr>Office Theme</vt:lpstr>
      <vt:lpstr>PowerPoint Presentation</vt:lpstr>
      <vt:lpstr>Metric Measurements</vt:lpstr>
      <vt:lpstr>Converting between millilitres and centilitres</vt:lpstr>
      <vt:lpstr>Converting between millilitres and centilitres</vt:lpstr>
      <vt:lpstr>Converting between millilitres and centilitres</vt:lpstr>
      <vt:lpstr>Converting between litres and centilitres</vt:lpstr>
      <vt:lpstr>Converting between litres and centilitres</vt:lpstr>
      <vt:lpstr>Converting between litres and centilitres</vt:lpstr>
      <vt:lpstr>Converting between litres and millilitres</vt:lpstr>
      <vt:lpstr>Converting between litres and millilitres</vt:lpstr>
      <vt:lpstr>Converting between litres and millilitres</vt:lpstr>
      <vt:lpstr>Converting between litres and millilitres</vt:lpstr>
      <vt:lpstr>Converting between litres, centilitres and millilitres </vt:lpstr>
      <vt:lpstr>Ordering Capacity</vt:lpstr>
      <vt:lpstr>Challenge Question 1</vt:lpstr>
      <vt:lpstr>Challenge Question 2</vt:lpstr>
      <vt:lpstr>Challenge Question 3</vt:lpstr>
      <vt:lpstr>Challenge Question 4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Emily Holden</dc:creator>
  <cp:lastModifiedBy>Pupil</cp:lastModifiedBy>
  <cp:revision>25</cp:revision>
  <dcterms:created xsi:type="dcterms:W3CDTF">2019-08-12T08:15:52Z</dcterms:created>
  <dcterms:modified xsi:type="dcterms:W3CDTF">2020-05-21T10:32:41Z</dcterms:modified>
</cp:coreProperties>
</file>