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 SemiBold" charset="0"/>
      <p:bold r:id="rId24"/>
    </p:embeddedFont>
    <p:embeddedFont>
      <p:font typeface="Mangal" panose="02040503050203030202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FFA3A3"/>
    <a:srgbClr val="DE1E5A"/>
    <a:srgbClr val="18A0DB"/>
    <a:srgbClr val="BC0105"/>
    <a:srgbClr val="4DB1E3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0" autoAdjust="0"/>
  </p:normalViewPr>
  <p:slideViewPr>
    <p:cSldViewPr snapToGrid="0" showGuides="1">
      <p:cViewPr>
        <p:scale>
          <a:sx n="100" d="100"/>
          <a:sy n="100" d="100"/>
        </p:scale>
        <p:origin x="-1086" y="222"/>
      </p:cViewPr>
      <p:guideLst>
        <p:guide orient="horz" pos="2160"/>
        <p:guide orient="horz" pos="3974"/>
        <p:guide orient="horz" pos="346"/>
        <p:guide orient="horz" pos="482"/>
        <p:guide orient="horz" pos="3861"/>
        <p:guide pos="2880"/>
        <p:guide pos="317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sps34j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/t2-t-1227-3d-florence-nightingale-lamp-paper-craf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://www.twinkl.co.uk/resource/t-t-5692-florence-nightingale-poem-display-poster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that people thought about women.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27804" y="3185580"/>
            <a:ext cx="3488391" cy="754365"/>
            <a:chOff x="2827804" y="3185580"/>
            <a:chExt cx="3488391" cy="754365"/>
          </a:xfrm>
        </p:grpSpPr>
        <p:sp>
          <p:nvSpPr>
            <p:cNvPr id="10" name="Rectangle 9"/>
            <p:cNvSpPr/>
            <p:nvPr/>
          </p:nvSpPr>
          <p:spPr>
            <a:xfrm>
              <a:off x="2896908" y="3185580"/>
              <a:ext cx="3350184" cy="7543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827804" y="3235914"/>
              <a:ext cx="34883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She was the first woman to receive this </a:t>
              </a:r>
              <a:r>
                <a:rPr lang="en-US" altLang="en-US" dirty="0" err="1">
                  <a:latin typeface="Twinkl" pitchFamily="2" charset="0"/>
                </a:rPr>
                <a:t>honour</a:t>
              </a:r>
              <a:r>
                <a:rPr lang="en-US" altLang="en-US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01027" y="1997661"/>
            <a:ext cx="6036983" cy="1444272"/>
            <a:chOff x="650687" y="1997661"/>
            <a:chExt cx="6036983" cy="1444272"/>
          </a:xfrm>
        </p:grpSpPr>
        <p:sp>
          <p:nvSpPr>
            <p:cNvPr id="8" name="Rectangle 7"/>
            <p:cNvSpPr/>
            <p:nvPr/>
          </p:nvSpPr>
          <p:spPr>
            <a:xfrm>
              <a:off x="755649" y="1997661"/>
              <a:ext cx="5932021" cy="8048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50687" y="2083473"/>
              <a:ext cx="49459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In 1907, Florence Nightingale was awarded the Order of the Merit by </a:t>
              </a:r>
              <a:r>
                <a:rPr lang="en-GB" dirty="0"/>
                <a:t>King Edward VII</a:t>
              </a:r>
              <a:r>
                <a:rPr lang="en-US" altLang="en-US" dirty="0">
                  <a:latin typeface="Twinkl" pitchFamily="2" charset="0"/>
                </a:rPr>
                <a:t>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9231" y="2005558"/>
              <a:ext cx="1068110" cy="143637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16991" y="5760006"/>
            <a:ext cx="1732162" cy="369332"/>
            <a:chOff x="3816991" y="5760006"/>
            <a:chExt cx="1732162" cy="369332"/>
          </a:xfrm>
        </p:grpSpPr>
        <p:sp>
          <p:nvSpPr>
            <p:cNvPr id="18" name="Rectangle 17"/>
            <p:cNvSpPr/>
            <p:nvPr/>
          </p:nvSpPr>
          <p:spPr>
            <a:xfrm>
              <a:off x="3816991" y="5760006"/>
              <a:ext cx="1732162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Discuss It!</a:t>
              </a:r>
              <a:endParaRPr lang="en-GB" b="1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33" y="5877116"/>
              <a:ext cx="362380" cy="1709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55650" y="4250485"/>
            <a:ext cx="4398299" cy="1491591"/>
            <a:chOff x="755650" y="4250485"/>
            <a:chExt cx="4398299" cy="1491591"/>
          </a:xfrm>
        </p:grpSpPr>
        <p:grpSp>
          <p:nvGrpSpPr>
            <p:cNvPr id="13" name="Group 12"/>
            <p:cNvGrpSpPr/>
            <p:nvPr/>
          </p:nvGrpSpPr>
          <p:grpSpPr>
            <a:xfrm>
              <a:off x="755650" y="4250485"/>
              <a:ext cx="3464012" cy="1407131"/>
              <a:chOff x="873096" y="4311941"/>
              <a:chExt cx="3464012" cy="1407131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3246539" y="4563611"/>
                <a:ext cx="1090569" cy="360727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: Rounded Corners 14"/>
              <p:cNvSpPr/>
              <p:nvPr/>
            </p:nvSpPr>
            <p:spPr>
              <a:xfrm>
                <a:off x="873096" y="4311941"/>
                <a:ext cx="2943895" cy="140713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836141" y="4285199"/>
              <a:ext cx="30235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1600" dirty="0">
                  <a:latin typeface="Twinkl" pitchFamily="2" charset="0"/>
                </a:rPr>
                <a:t>In the past, people thought that women could not do the same jobs as men. Do you think this is fair? Do people still think like this today?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948"/>
            <a:stretch/>
          </p:blipFill>
          <p:spPr>
            <a:xfrm>
              <a:off x="3905609" y="4340131"/>
              <a:ext cx="1248340" cy="1401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1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149296"/>
              </p:ext>
            </p:extLst>
          </p:nvPr>
        </p:nvGraphicFramePr>
        <p:xfrm>
          <a:off x="755649" y="1588979"/>
          <a:ext cx="7632700" cy="23286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xmlns="" val="3477884983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xmlns="" val="2535524413"/>
                    </a:ext>
                  </a:extLst>
                </a:gridCol>
              </a:tblGrid>
              <a:tr h="37930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Before Florence Nightingale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After Florence Nightingale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8641475"/>
                  </a:ext>
                </a:extLst>
              </a:tr>
              <a:tr h="19493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11660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183189" y="5010693"/>
            <a:ext cx="15916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army started training doctors.</a:t>
            </a:r>
            <a:endParaRPr lang="en-GB" sz="14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2183189" y="5532610"/>
            <a:ext cx="1591618" cy="277000"/>
            <a:chOff x="2183189" y="5532610"/>
            <a:chExt cx="1591618" cy="277000"/>
          </a:xfrm>
        </p:grpSpPr>
        <p:sp>
          <p:nvSpPr>
            <p:cNvPr id="26" name="Rectangle 25"/>
            <p:cNvSpPr/>
            <p:nvPr/>
          </p:nvSpPr>
          <p:spPr>
            <a:xfrm>
              <a:off x="2183189" y="5532611"/>
              <a:ext cx="806249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4236" y="5532610"/>
              <a:ext cx="800571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182396" y="5010220"/>
            <a:ext cx="159161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army started training doctors.</a:t>
            </a:r>
            <a:endParaRPr lang="en-GB" sz="14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2182396" y="5532137"/>
            <a:ext cx="1591618" cy="277000"/>
            <a:chOff x="2183189" y="5532610"/>
            <a:chExt cx="1591618" cy="277000"/>
          </a:xfrm>
        </p:grpSpPr>
        <p:sp>
          <p:nvSpPr>
            <p:cNvPr id="84" name="Rectangle 83"/>
            <p:cNvSpPr/>
            <p:nvPr/>
          </p:nvSpPr>
          <p:spPr>
            <a:xfrm>
              <a:off x="2183189" y="5532611"/>
              <a:ext cx="806249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74236" y="5532610"/>
              <a:ext cx="800571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90174" y="4118141"/>
            <a:ext cx="14353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There were not enough doctors.</a:t>
            </a:r>
            <a:endParaRPr lang="en-GB" sz="1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3784455" y="4641361"/>
            <a:ext cx="1441116" cy="277000"/>
            <a:chOff x="3784455" y="4641361"/>
            <a:chExt cx="1441116" cy="277000"/>
          </a:xfrm>
        </p:grpSpPr>
        <p:sp>
          <p:nvSpPr>
            <p:cNvPr id="24" name="Rectangle 23"/>
            <p:cNvSpPr/>
            <p:nvPr/>
          </p:nvSpPr>
          <p:spPr>
            <a:xfrm>
              <a:off x="3784455" y="4641362"/>
              <a:ext cx="732365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16821" y="4641361"/>
              <a:ext cx="708750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3791349" y="4118140"/>
            <a:ext cx="14353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There were not enough doctors.</a:t>
            </a:r>
            <a:endParaRPr lang="en-GB" sz="1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3785630" y="4641360"/>
            <a:ext cx="1441116" cy="277000"/>
            <a:chOff x="3784455" y="4641361"/>
            <a:chExt cx="1441116" cy="277000"/>
          </a:xfrm>
        </p:grpSpPr>
        <p:sp>
          <p:nvSpPr>
            <p:cNvPr id="69" name="Rectangle 68"/>
            <p:cNvSpPr/>
            <p:nvPr/>
          </p:nvSpPr>
          <p:spPr>
            <a:xfrm>
              <a:off x="3784455" y="4641362"/>
              <a:ext cx="732365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16821" y="4641361"/>
              <a:ext cx="70875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5301380" y="5029270"/>
            <a:ext cx="1272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clean clothes.</a:t>
            </a:r>
            <a:endParaRPr lang="en-GB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5301379" y="5552490"/>
            <a:ext cx="1272273" cy="277000"/>
            <a:chOff x="5301255" y="5552491"/>
            <a:chExt cx="1272273" cy="277000"/>
          </a:xfrm>
        </p:grpSpPr>
        <p:sp>
          <p:nvSpPr>
            <p:cNvPr id="60" name="Rectangle 59"/>
            <p:cNvSpPr/>
            <p:nvPr/>
          </p:nvSpPr>
          <p:spPr>
            <a:xfrm>
              <a:off x="5301255" y="5552492"/>
              <a:ext cx="668425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969679" y="5552491"/>
              <a:ext cx="603849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 It!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733997" y="1179371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Sort the statements into the table.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685" y="4107952"/>
            <a:ext cx="14627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There were rats in the hospitals.</a:t>
            </a:r>
            <a:endParaRPr lang="en-GB" sz="14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810685" y="4631171"/>
            <a:ext cx="1462732" cy="277000"/>
            <a:chOff x="810685" y="4631171"/>
            <a:chExt cx="1462732" cy="277000"/>
          </a:xfrm>
        </p:grpSpPr>
        <p:sp>
          <p:nvSpPr>
            <p:cNvPr id="19" name="Rectangle 18"/>
            <p:cNvSpPr/>
            <p:nvPr/>
          </p:nvSpPr>
          <p:spPr>
            <a:xfrm>
              <a:off x="810685" y="4631172"/>
              <a:ext cx="732365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43050" y="4631171"/>
              <a:ext cx="730367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47936" y="4109704"/>
            <a:ext cx="116771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patients were dirty.</a:t>
            </a:r>
            <a:endParaRPr lang="en-GB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2447614" y="4631171"/>
            <a:ext cx="1168042" cy="277000"/>
            <a:chOff x="2447614" y="4631171"/>
            <a:chExt cx="1168042" cy="277000"/>
          </a:xfrm>
        </p:grpSpPr>
        <p:sp>
          <p:nvSpPr>
            <p:cNvPr id="22" name="Rectangle 21"/>
            <p:cNvSpPr/>
            <p:nvPr/>
          </p:nvSpPr>
          <p:spPr>
            <a:xfrm>
              <a:off x="2447614" y="4631172"/>
              <a:ext cx="612194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59808" y="4631171"/>
              <a:ext cx="555848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11082" y="5010693"/>
            <a:ext cx="12538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</a:t>
            </a:r>
            <a:r>
              <a:rPr lang="en-US" altLang="en-US" sz="1400" dirty="0" err="1">
                <a:latin typeface="Twinkl" pitchFamily="2" charset="0"/>
              </a:rPr>
              <a:t>mouldy</a:t>
            </a:r>
            <a:r>
              <a:rPr lang="en-US" altLang="en-US" sz="1400" dirty="0">
                <a:latin typeface="Twinkl" pitchFamily="2" charset="0"/>
              </a:rPr>
              <a:t> food.</a:t>
            </a:r>
            <a:endParaRPr lang="en-GB" sz="1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3911082" y="5532609"/>
            <a:ext cx="1253898" cy="277000"/>
            <a:chOff x="3911082" y="5532609"/>
            <a:chExt cx="1253898" cy="277000"/>
          </a:xfrm>
        </p:grpSpPr>
        <p:sp>
          <p:nvSpPr>
            <p:cNvPr id="28" name="Rectangle 27"/>
            <p:cNvSpPr/>
            <p:nvPr/>
          </p:nvSpPr>
          <p:spPr>
            <a:xfrm>
              <a:off x="3911082" y="5532610"/>
              <a:ext cx="650050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61131" y="5532609"/>
              <a:ext cx="603849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01256" y="5029271"/>
            <a:ext cx="127227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clean clothes.</a:t>
            </a:r>
            <a:endParaRPr lang="en-GB" sz="1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01255" y="5552491"/>
            <a:ext cx="1272273" cy="277000"/>
            <a:chOff x="5301255" y="5552491"/>
            <a:chExt cx="1272273" cy="277000"/>
          </a:xfrm>
        </p:grpSpPr>
        <p:sp>
          <p:nvSpPr>
            <p:cNvPr id="30" name="Rectangle 29"/>
            <p:cNvSpPr/>
            <p:nvPr/>
          </p:nvSpPr>
          <p:spPr>
            <a:xfrm>
              <a:off x="5301255" y="5552492"/>
              <a:ext cx="668425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9679" y="5552491"/>
              <a:ext cx="603849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810685" y="5010693"/>
            <a:ext cx="1236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hospitals were cleaner.</a:t>
            </a:r>
            <a:endParaRPr lang="en-GB" sz="1400" dirty="0"/>
          </a:p>
        </p:txBody>
      </p:sp>
      <p:grpSp>
        <p:nvGrpSpPr>
          <p:cNvPr id="86" name="Group 85"/>
          <p:cNvGrpSpPr/>
          <p:nvPr/>
        </p:nvGrpSpPr>
        <p:grpSpPr>
          <a:xfrm>
            <a:off x="810684" y="5532609"/>
            <a:ext cx="1236229" cy="277000"/>
            <a:chOff x="810684" y="5532609"/>
            <a:chExt cx="1236229" cy="277000"/>
          </a:xfrm>
        </p:grpSpPr>
        <p:sp>
          <p:nvSpPr>
            <p:cNvPr id="32" name="Rectangle 31"/>
            <p:cNvSpPr/>
            <p:nvPr/>
          </p:nvSpPr>
          <p:spPr>
            <a:xfrm>
              <a:off x="810684" y="5532610"/>
              <a:ext cx="631718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2402" y="5532609"/>
              <a:ext cx="604511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94369" y="4118141"/>
            <a:ext cx="11916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fresh food.</a:t>
            </a:r>
            <a:endParaRPr lang="en-GB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5394369" y="4641361"/>
            <a:ext cx="1188807" cy="277000"/>
            <a:chOff x="5394369" y="4641361"/>
            <a:chExt cx="1188807" cy="277000"/>
          </a:xfrm>
        </p:grpSpPr>
        <p:sp>
          <p:nvSpPr>
            <p:cNvPr id="34" name="Rectangle 33"/>
            <p:cNvSpPr/>
            <p:nvPr/>
          </p:nvSpPr>
          <p:spPr>
            <a:xfrm>
              <a:off x="5394369" y="4641362"/>
              <a:ext cx="621054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5423" y="4641361"/>
              <a:ext cx="567753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42327" y="4109161"/>
            <a:ext cx="142855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Nurses were allowed to look after patients.</a:t>
            </a:r>
            <a:endParaRPr lang="en-GB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6742326" y="4847825"/>
            <a:ext cx="1428551" cy="277000"/>
            <a:chOff x="6742326" y="5380025"/>
            <a:chExt cx="1428551" cy="277000"/>
          </a:xfrm>
        </p:grpSpPr>
        <p:sp>
          <p:nvSpPr>
            <p:cNvPr id="36" name="Rectangle 35"/>
            <p:cNvSpPr/>
            <p:nvPr/>
          </p:nvSpPr>
          <p:spPr>
            <a:xfrm>
              <a:off x="6742326" y="5380026"/>
              <a:ext cx="734472" cy="276999"/>
            </a:xfrm>
            <a:prstGeom prst="rect">
              <a:avLst/>
            </a:prstGeom>
            <a:solidFill>
              <a:srgbClr val="FFA3A3"/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76797" y="5380025"/>
              <a:ext cx="694080" cy="2769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45188" y="4108731"/>
            <a:ext cx="142855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Nurses were allowed to look after patients.</a:t>
            </a:r>
            <a:endParaRPr lang="en-GB" sz="1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745187" y="4847395"/>
            <a:ext cx="1428551" cy="277000"/>
            <a:chOff x="6853961" y="3841141"/>
            <a:chExt cx="1428551" cy="277000"/>
          </a:xfrm>
        </p:grpSpPr>
        <p:sp>
          <p:nvSpPr>
            <p:cNvPr id="48" name="Rectangle 47"/>
            <p:cNvSpPr/>
            <p:nvPr/>
          </p:nvSpPr>
          <p:spPr>
            <a:xfrm>
              <a:off x="6853961" y="3841142"/>
              <a:ext cx="734472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88432" y="3841141"/>
              <a:ext cx="69408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393738" y="4114300"/>
            <a:ext cx="119162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fresh food.</a:t>
            </a:r>
            <a:endParaRPr lang="en-GB" sz="1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5393738" y="4637520"/>
            <a:ext cx="1191628" cy="277000"/>
            <a:chOff x="5064748" y="3740438"/>
            <a:chExt cx="1191628" cy="277000"/>
          </a:xfrm>
        </p:grpSpPr>
        <p:sp>
          <p:nvSpPr>
            <p:cNvPr id="53" name="Rectangle 52"/>
            <p:cNvSpPr/>
            <p:nvPr/>
          </p:nvSpPr>
          <p:spPr>
            <a:xfrm>
              <a:off x="5064748" y="3740439"/>
              <a:ext cx="621054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85802" y="3740438"/>
              <a:ext cx="570574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3910958" y="5009388"/>
            <a:ext cx="125389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Patients had </a:t>
            </a:r>
            <a:r>
              <a:rPr lang="en-US" altLang="en-US" sz="1400" dirty="0" err="1">
                <a:latin typeface="Twinkl" pitchFamily="2" charset="0"/>
              </a:rPr>
              <a:t>mouldy</a:t>
            </a:r>
            <a:r>
              <a:rPr lang="en-US" altLang="en-US" sz="1400" dirty="0">
                <a:latin typeface="Twinkl" pitchFamily="2" charset="0"/>
              </a:rPr>
              <a:t> food.</a:t>
            </a:r>
            <a:endParaRPr lang="en-GB" sz="14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910958" y="5531304"/>
            <a:ext cx="1253898" cy="277000"/>
            <a:chOff x="3911082" y="5532609"/>
            <a:chExt cx="1253898" cy="277000"/>
          </a:xfrm>
        </p:grpSpPr>
        <p:sp>
          <p:nvSpPr>
            <p:cNvPr id="74" name="Rectangle 73"/>
            <p:cNvSpPr/>
            <p:nvPr/>
          </p:nvSpPr>
          <p:spPr>
            <a:xfrm>
              <a:off x="3911082" y="5532610"/>
              <a:ext cx="650050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1131" y="5532609"/>
              <a:ext cx="603849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446613" y="4110332"/>
            <a:ext cx="116771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patients were dirty.</a:t>
            </a:r>
            <a:endParaRPr lang="en-GB" sz="14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2446291" y="4631799"/>
            <a:ext cx="1168042" cy="277000"/>
            <a:chOff x="2447614" y="4631171"/>
            <a:chExt cx="1168042" cy="277000"/>
          </a:xfrm>
        </p:grpSpPr>
        <p:sp>
          <p:nvSpPr>
            <p:cNvPr id="79" name="Rectangle 78"/>
            <p:cNvSpPr/>
            <p:nvPr/>
          </p:nvSpPr>
          <p:spPr>
            <a:xfrm>
              <a:off x="2447614" y="4631172"/>
              <a:ext cx="612194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59808" y="4631171"/>
              <a:ext cx="555848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810684" y="5011259"/>
            <a:ext cx="1236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 hospitals were cleaner.</a:t>
            </a:r>
            <a:endParaRPr lang="en-GB" sz="1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810683" y="5533175"/>
            <a:ext cx="1236229" cy="277000"/>
            <a:chOff x="810684" y="5532609"/>
            <a:chExt cx="1236229" cy="277000"/>
          </a:xfrm>
        </p:grpSpPr>
        <p:sp>
          <p:nvSpPr>
            <p:cNvPr id="89" name="Rectangle 88"/>
            <p:cNvSpPr/>
            <p:nvPr/>
          </p:nvSpPr>
          <p:spPr>
            <a:xfrm>
              <a:off x="810684" y="5532610"/>
              <a:ext cx="631718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442402" y="5532609"/>
              <a:ext cx="604511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10206" y="4110653"/>
            <a:ext cx="146273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Twinkl" pitchFamily="2" charset="0"/>
              </a:rPr>
              <a:t>There were rats in the hospitals.</a:t>
            </a:r>
            <a:endParaRPr lang="en-GB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810206" y="4633189"/>
            <a:ext cx="1462732" cy="277000"/>
            <a:chOff x="810685" y="4631171"/>
            <a:chExt cx="1462732" cy="277000"/>
          </a:xfrm>
        </p:grpSpPr>
        <p:sp>
          <p:nvSpPr>
            <p:cNvPr id="94" name="Rectangle 93"/>
            <p:cNvSpPr/>
            <p:nvPr/>
          </p:nvSpPr>
          <p:spPr>
            <a:xfrm>
              <a:off x="810685" y="4631172"/>
              <a:ext cx="732365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Before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543050" y="4631171"/>
              <a:ext cx="730367" cy="276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/>
                <a:t>After</a:t>
              </a:r>
            </a:p>
          </p:txBody>
        </p:sp>
      </p:grpSp>
      <p:sp>
        <p:nvSpPr>
          <p:cNvPr id="96" name="Rectangle 95">
            <a:hlinkClick r:id="rId2" action="ppaction://hlinksldjump"/>
          </p:cNvPr>
          <p:cNvSpPr/>
          <p:nvPr/>
        </p:nvSpPr>
        <p:spPr>
          <a:xfrm>
            <a:off x="7261277" y="5790864"/>
            <a:ext cx="1125629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bg1"/>
                </a:solidFill>
                <a:latin typeface="Twinkl" pitchFamily="2" charset="0"/>
              </a:rPr>
              <a:t>Next Page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22691 -0.2738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08211 -0.149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9461 -0.4340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8021 -0.138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08732 -0.411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14532 -0.1372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43646 -0.34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58073 -0.25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02517 -0.2944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1" grpId="0" animBg="1"/>
      <p:bldP spid="82" grpId="0" animBg="1"/>
      <p:bldP spid="12" grpId="0" animBg="1"/>
      <p:bldP spid="67" grpId="0" animBg="1"/>
      <p:bldP spid="58" grpId="0" animBg="1"/>
      <p:bldP spid="7" grpId="0" animBg="1"/>
      <p:bldP spid="10" grpId="0" animBg="1"/>
      <p:bldP spid="13" grpId="0" animBg="1"/>
      <p:bldP spid="16" grpId="0" animBg="1"/>
      <p:bldP spid="9" grpId="0" animBg="1"/>
      <p:bldP spid="14" grpId="0" animBg="1"/>
      <p:bldP spid="15" grpId="0" animBg="1"/>
      <p:bldP spid="47" grpId="0" animBg="1"/>
      <p:bldP spid="52" grpId="0" animBg="1"/>
      <p:bldP spid="72" grpId="0" animBg="1"/>
      <p:bldP spid="77" grpId="0" animBg="1"/>
      <p:bldP spid="87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55724" y="3018835"/>
            <a:ext cx="7632625" cy="599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725" y="1419833"/>
            <a:ext cx="7632624" cy="7543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What Was Florence Nightingale Like?</a:t>
            </a:r>
            <a:endParaRPr lang="en-GB" sz="3000" dirty="0"/>
          </a:p>
        </p:txBody>
      </p:sp>
      <p:sp>
        <p:nvSpPr>
          <p:cNvPr id="4" name="Rectangle 3"/>
          <p:cNvSpPr/>
          <p:nvPr/>
        </p:nvSpPr>
        <p:spPr>
          <a:xfrm>
            <a:off x="755651" y="1473201"/>
            <a:ext cx="7731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dirty="0">
                <a:latin typeface="Twinkl" charset="0"/>
              </a:rPr>
              <a:t>She was determined </a:t>
            </a:r>
            <a:r>
              <a:rPr lang="mr-IN" altLang="en-US" dirty="0">
                <a:latin typeface="Twinkl" charset="0"/>
              </a:rPr>
              <a:t>–</a:t>
            </a:r>
            <a:r>
              <a:rPr lang="en-US" altLang="en-US" dirty="0">
                <a:latin typeface="Twinkl" charset="0"/>
              </a:rPr>
              <a:t> when she arrived in the Crimea, the doctors wanted nothing to do with her but Florence continued with her work.</a:t>
            </a:r>
          </a:p>
          <a:p>
            <a:pPr>
              <a:defRPr/>
            </a:pPr>
            <a:endParaRPr lang="en-US" altLang="en-US" dirty="0">
              <a:latin typeface="Twinkl" charset="0"/>
            </a:endParaRPr>
          </a:p>
          <a:p>
            <a:pPr>
              <a:defRPr/>
            </a:pPr>
            <a:r>
              <a:rPr lang="en-US" altLang="en-US" b="1" dirty="0">
                <a:latin typeface="Twinkl" charset="0"/>
              </a:rPr>
              <a:t>She was kind </a:t>
            </a:r>
            <a:r>
              <a:rPr lang="mr-IN" altLang="en-US" dirty="0">
                <a:latin typeface="Twinkl" charset="0"/>
              </a:rPr>
              <a:t>–</a:t>
            </a:r>
            <a:r>
              <a:rPr lang="en-US" altLang="en-US" dirty="0">
                <a:latin typeface="Twinkl" charset="0"/>
              </a:rPr>
              <a:t> she wrote letters home for the injured men who could not write.</a:t>
            </a:r>
          </a:p>
          <a:p>
            <a:pPr>
              <a:defRPr/>
            </a:pPr>
            <a:endParaRPr lang="en-US" altLang="en-US" dirty="0">
              <a:latin typeface="Twinkl" charset="0"/>
            </a:endParaRPr>
          </a:p>
          <a:p>
            <a:pPr>
              <a:defRPr/>
            </a:pPr>
            <a:r>
              <a:rPr lang="en-US" altLang="en-US" b="1" dirty="0">
                <a:latin typeface="Twinkl" charset="0"/>
              </a:rPr>
              <a:t>She was a good leader </a:t>
            </a:r>
            <a:r>
              <a:rPr lang="mr-IN" altLang="en-US" dirty="0">
                <a:latin typeface="Twinkl" charset="0"/>
              </a:rPr>
              <a:t>–</a:t>
            </a:r>
            <a:r>
              <a:rPr lang="en-US" altLang="en-US" dirty="0">
                <a:latin typeface="Twinkl" charset="0"/>
              </a:rPr>
              <a:t> she led a team of 38 nurses in the Crimean War.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00720" y="5301848"/>
            <a:ext cx="6966536" cy="833718"/>
            <a:chOff x="1066800" y="5030947"/>
            <a:chExt cx="6966536" cy="833718"/>
          </a:xfrm>
        </p:grpSpPr>
        <p:sp>
          <p:nvSpPr>
            <p:cNvPr id="5" name="Rectangle 4"/>
            <p:cNvSpPr/>
            <p:nvPr/>
          </p:nvSpPr>
          <p:spPr>
            <a:xfrm>
              <a:off x="1066800" y="5030947"/>
              <a:ext cx="6499412" cy="833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461336" y="5116672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solidFill>
                    <a:srgbClr val="000000"/>
                  </a:solidFill>
                  <a:latin typeface="Twinkl" pitchFamily="2" charset="0"/>
                </a:rPr>
                <a:t>What other words could you use to describe Florence Nightingale?</a:t>
              </a:r>
              <a:endParaRPr lang="en-US" altLang="en-US" dirty="0">
                <a:latin typeface="Twinkl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21787" y="5260837"/>
              <a:ext cx="1732162" cy="369332"/>
              <a:chOff x="3984303" y="5842434"/>
              <a:chExt cx="1732162" cy="36933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84303" y="5842434"/>
                <a:ext cx="1732162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b="1" dirty="0"/>
                  <a:t>Discuss It!</a:t>
                </a:r>
                <a:endParaRPr lang="en-GB" b="1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6208" y="5950019"/>
                <a:ext cx="362380" cy="170972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300719" y="4136214"/>
            <a:ext cx="6803046" cy="833718"/>
            <a:chOff x="914399" y="3854488"/>
            <a:chExt cx="6803046" cy="833718"/>
          </a:xfrm>
        </p:grpSpPr>
        <p:sp>
          <p:nvSpPr>
            <p:cNvPr id="10" name="Rectangle 9"/>
            <p:cNvSpPr/>
            <p:nvPr/>
          </p:nvSpPr>
          <p:spPr>
            <a:xfrm>
              <a:off x="914399" y="3854488"/>
              <a:ext cx="6803045" cy="8337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0400" y="3944571"/>
              <a:ext cx="4517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dirty="0"/>
                <a:t>Watch a video telling the story of Florence Nightingale's life and achievements.</a:t>
              </a:r>
              <a:endParaRPr lang="en-US" altLang="en-US" dirty="0">
                <a:latin typeface="Twinkl" pitchFamily="2" charset="0"/>
              </a:endParaRPr>
            </a:p>
          </p:txBody>
        </p:sp>
        <p:sp>
          <p:nvSpPr>
            <p:cNvPr id="12" name="Rectangle 11">
              <a:hlinkClick r:id="rId3"/>
            </p:cNvPr>
            <p:cNvSpPr/>
            <p:nvPr/>
          </p:nvSpPr>
          <p:spPr>
            <a:xfrm>
              <a:off x="1154475" y="4083070"/>
              <a:ext cx="1732162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Watch It!</a:t>
              </a:r>
              <a:endParaRPr lang="en-GB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74" r="69306" b="36159"/>
            <a:stretch/>
          </p:blipFill>
          <p:spPr>
            <a:xfrm>
              <a:off x="2357460" y="4141884"/>
              <a:ext cx="416696" cy="257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7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859339"/>
            <a:ext cx="4707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Twinkl" pitchFamily="2" charset="0"/>
              </a:rPr>
              <a:t>founder </a:t>
            </a:r>
            <a:r>
              <a:rPr lang="mr-IN" altLang="en-US" b="1" dirty="0">
                <a:latin typeface="Twinkl" pitchFamily="2" charset="0"/>
                <a:ea typeface="Mangal"/>
              </a:rPr>
              <a:t>–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dirty="0">
                <a:latin typeface="Twinkl" pitchFamily="2" charset="0"/>
              </a:rPr>
              <a:t>a person who starts something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Twinkl" pitchFamily="2" charset="0"/>
              </a:rPr>
              <a:t>lamp </a:t>
            </a:r>
            <a:r>
              <a:rPr lang="mr-IN" altLang="en-US" b="1" dirty="0">
                <a:latin typeface="Twinkl" pitchFamily="2" charset="0"/>
                <a:ea typeface="Mangal"/>
              </a:rPr>
              <a:t>–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dirty="0">
                <a:latin typeface="Twinkl" pitchFamily="2" charset="0"/>
              </a:rPr>
              <a:t>a kind of light</a:t>
            </a:r>
          </a:p>
          <a:p>
            <a:pPr>
              <a:spcBef>
                <a:spcPct val="0"/>
              </a:spcBef>
            </a:pPr>
            <a:endParaRPr lang="en-US" altLang="en-US" b="1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b="1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Twinkl" pitchFamily="2" charset="0"/>
              </a:rPr>
              <a:t>patient </a:t>
            </a:r>
            <a:r>
              <a:rPr lang="mr-IN" altLang="en-US" b="1" dirty="0">
                <a:latin typeface="Twinkl" pitchFamily="2" charset="0"/>
                <a:ea typeface="Mangal"/>
              </a:rPr>
              <a:t>–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dirty="0">
                <a:latin typeface="Twinkl" pitchFamily="2" charset="0"/>
              </a:rPr>
              <a:t>someone who is unwell or injured                   </a:t>
            </a:r>
            <a:br>
              <a:rPr lang="en-US" altLang="en-US" dirty="0">
                <a:latin typeface="Twinkl" pitchFamily="2" charset="0"/>
              </a:rPr>
            </a:br>
            <a:r>
              <a:rPr lang="en-US" altLang="en-US" dirty="0">
                <a:latin typeface="Twinkl" pitchFamily="2" charset="0"/>
              </a:rPr>
              <a:t>	 and needs to be looked after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Twinkl" pitchFamily="2" charset="0"/>
              </a:rPr>
              <a:t>soldier </a:t>
            </a:r>
            <a:r>
              <a:rPr lang="mr-IN" altLang="en-US" b="1" dirty="0">
                <a:latin typeface="Twinkl" pitchFamily="2" charset="0"/>
                <a:ea typeface="Mangal"/>
              </a:rPr>
              <a:t>–</a:t>
            </a:r>
            <a:r>
              <a:rPr lang="en-US" altLang="en-US" b="1" dirty="0">
                <a:latin typeface="Twinkl" pitchFamily="2" charset="0"/>
              </a:rPr>
              <a:t> </a:t>
            </a:r>
            <a:r>
              <a:rPr lang="en-US" altLang="en-US" dirty="0">
                <a:latin typeface="Twinkl" pitchFamily="2" charset="0"/>
              </a:rPr>
              <a:t>someone who serves in the army</a:t>
            </a:r>
          </a:p>
        </p:txBody>
      </p:sp>
    </p:spTree>
    <p:extLst>
      <p:ext uri="{BB962C8B-B14F-4D97-AF65-F5344CB8AC3E}">
        <p14:creationId xmlns:p14="http://schemas.microsoft.com/office/powerpoint/2010/main" val="118893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5840" y="4223889"/>
            <a:ext cx="5212080" cy="76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05840" y="3102841"/>
            <a:ext cx="5341620" cy="540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05840" y="1701726"/>
            <a:ext cx="5212080" cy="5636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Who Was Florence Nightingale?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6170" y="1803394"/>
            <a:ext cx="419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Twinkl"/>
              </a:rPr>
              <a:t>Florence Nightingale was born in 1820.</a:t>
            </a:r>
          </a:p>
          <a:p>
            <a:pPr marL="285750" indent="-285750">
              <a:buFont typeface="Courier New"/>
              <a:buChar char="o"/>
              <a:defRPr/>
            </a:pPr>
            <a:endParaRPr lang="en-US" dirty="0">
              <a:cs typeface="Twinkl"/>
            </a:endParaRPr>
          </a:p>
          <a:p>
            <a:pPr>
              <a:defRPr/>
            </a:pPr>
            <a:r>
              <a:rPr lang="en-US" dirty="0">
                <a:cs typeface="Twinkl"/>
              </a:rPr>
              <a:t>She was named Florence after Florence in Italy, where she was born.</a:t>
            </a:r>
          </a:p>
          <a:p>
            <a:pPr marL="285750" indent="-285750">
              <a:buFont typeface="Courier New"/>
              <a:buChar char="o"/>
              <a:defRPr/>
            </a:pPr>
            <a:endParaRPr lang="en-US" dirty="0">
              <a:cs typeface="Twinkl"/>
            </a:endParaRPr>
          </a:p>
          <a:p>
            <a:pPr>
              <a:defRPr/>
            </a:pPr>
            <a:r>
              <a:rPr lang="en-US" dirty="0">
                <a:cs typeface="Twinkl"/>
              </a:rPr>
              <a:t>She died in 1910.</a:t>
            </a:r>
          </a:p>
          <a:p>
            <a:pPr marL="285750" indent="-285750">
              <a:buFont typeface="Courier New"/>
              <a:buChar char="o"/>
              <a:defRPr/>
            </a:pPr>
            <a:endParaRPr lang="en-US" dirty="0">
              <a:cs typeface="Twinkl"/>
            </a:endParaRPr>
          </a:p>
          <a:p>
            <a:pPr>
              <a:defRPr/>
            </a:pPr>
            <a:r>
              <a:rPr lang="en-US" dirty="0">
                <a:cs typeface="Twinkl"/>
              </a:rPr>
              <a:t>She is still famous today.</a:t>
            </a:r>
          </a:p>
          <a:p>
            <a:pPr>
              <a:defRPr/>
            </a:pPr>
            <a:endParaRPr lang="en-US" dirty="0">
              <a:cs typeface="Twinkl"/>
            </a:endParaRPr>
          </a:p>
          <a:p>
            <a:pPr>
              <a:defRPr/>
            </a:pPr>
            <a:r>
              <a:rPr lang="en-US" dirty="0">
                <a:cs typeface="Twinkl"/>
              </a:rPr>
              <a:t>She became a nurse and helped </a:t>
            </a:r>
            <a:r>
              <a:rPr lang="en-US" b="1" dirty="0">
                <a:cs typeface="Twinkl"/>
              </a:rPr>
              <a:t>soldiers</a:t>
            </a:r>
            <a:r>
              <a:rPr lang="en-US" dirty="0">
                <a:cs typeface="Twinkl"/>
              </a:rPr>
              <a:t> who were hurt in the war.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9" y="1586906"/>
            <a:ext cx="2650491" cy="44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Who Was Florence Nightingale?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6266" y="1836421"/>
            <a:ext cx="6098248" cy="1592579"/>
            <a:chOff x="2042160" y="1996440"/>
            <a:chExt cx="6098248" cy="1592579"/>
          </a:xfrm>
        </p:grpSpPr>
        <p:sp>
          <p:nvSpPr>
            <p:cNvPr id="9" name="Rectangle 8"/>
            <p:cNvSpPr/>
            <p:nvPr/>
          </p:nvSpPr>
          <p:spPr>
            <a:xfrm>
              <a:off x="2042160" y="2125318"/>
              <a:ext cx="5867400" cy="146370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97555" y="2228671"/>
              <a:ext cx="40428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dirty="0">
                  <a:cs typeface="Twinkl"/>
                </a:rPr>
                <a:t>She is known as the ‘Lady of the Lamp’</a:t>
              </a:r>
              <a:r>
                <a:rPr lang="en-US" b="1" dirty="0">
                  <a:cs typeface="Twinkl"/>
                </a:rPr>
                <a:t> </a:t>
              </a:r>
              <a:r>
                <a:rPr lang="en-US" dirty="0">
                  <a:cs typeface="Twinkl"/>
                </a:rPr>
                <a:t>because she carried a </a:t>
              </a:r>
              <a:r>
                <a:rPr lang="en-US" b="1" dirty="0">
                  <a:cs typeface="Twinkl"/>
                </a:rPr>
                <a:t>lamp</a:t>
              </a:r>
              <a:r>
                <a:rPr lang="en-US" dirty="0">
                  <a:cs typeface="Twinkl"/>
                </a:rPr>
                <a:t> with her when she checked on her </a:t>
              </a:r>
              <a:r>
                <a:rPr lang="en-US" b="1" dirty="0">
                  <a:cs typeface="Twinkl"/>
                </a:rPr>
                <a:t>patients</a:t>
              </a:r>
              <a:r>
                <a:rPr lang="en-US" dirty="0">
                  <a:cs typeface="Twinkl"/>
                </a:rPr>
                <a:t> in the night.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17" r="2874" b="6593"/>
            <a:stretch/>
          </p:blipFill>
          <p:spPr>
            <a:xfrm>
              <a:off x="2118360" y="2210751"/>
              <a:ext cx="1905000" cy="1309761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91"/>
            <a:stretch/>
          </p:blipFill>
          <p:spPr>
            <a:xfrm>
              <a:off x="2308860" y="1996440"/>
              <a:ext cx="1361998" cy="152407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447980" y="5102272"/>
            <a:ext cx="4251791" cy="1027066"/>
            <a:chOff x="2447980" y="5102272"/>
            <a:chExt cx="4251791" cy="1027066"/>
          </a:xfrm>
        </p:grpSpPr>
        <p:sp>
          <p:nvSpPr>
            <p:cNvPr id="8" name="Rectangle 7"/>
            <p:cNvSpPr/>
            <p:nvPr/>
          </p:nvSpPr>
          <p:spPr>
            <a:xfrm>
              <a:off x="2447980" y="5483007"/>
              <a:ext cx="42517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dirty="0"/>
                <a:t>Make your own Florence Nightingale lamp using this activity sheet</a:t>
              </a:r>
              <a:endParaRPr lang="en-GB" dirty="0"/>
            </a:p>
          </p:txBody>
        </p:sp>
        <p:sp>
          <p:nvSpPr>
            <p:cNvPr id="13" name="Rectangle 12">
              <a:hlinkClick r:id="rId4"/>
            </p:cNvPr>
            <p:cNvSpPr/>
            <p:nvPr/>
          </p:nvSpPr>
          <p:spPr>
            <a:xfrm>
              <a:off x="3918160" y="5102272"/>
              <a:ext cx="1333348" cy="369332"/>
            </a:xfrm>
            <a:prstGeom prst="rect">
              <a:avLst/>
            </a:prstGeom>
            <a:solidFill>
              <a:srgbClr val="FFA3A3"/>
            </a:solidFill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Make It!     </a:t>
              </a:r>
              <a:endParaRPr lang="en-GB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996" y="5147853"/>
              <a:ext cx="216037" cy="279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Why Is Florence Nightingale Remembered?</a:t>
            </a:r>
            <a:endParaRPr lang="en-GB" sz="3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5650" y="3097625"/>
            <a:ext cx="8668065" cy="796723"/>
            <a:chOff x="755650" y="2670377"/>
            <a:chExt cx="8668065" cy="796723"/>
          </a:xfrm>
        </p:grpSpPr>
        <p:sp>
          <p:nvSpPr>
            <p:cNvPr id="10" name="Rectangle 9"/>
            <p:cNvSpPr/>
            <p:nvPr/>
          </p:nvSpPr>
          <p:spPr>
            <a:xfrm>
              <a:off x="755650" y="2926675"/>
              <a:ext cx="7118667" cy="540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791016" y="3006731"/>
              <a:ext cx="76326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Twinkl"/>
                </a:rPr>
                <a:t>She changed the way that people thought about nurses.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0"/>
            <a:stretch/>
          </p:blipFill>
          <p:spPr>
            <a:xfrm>
              <a:off x="906463" y="2670377"/>
              <a:ext cx="733740" cy="79037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55651" y="4088023"/>
            <a:ext cx="8668065" cy="885615"/>
            <a:chOff x="755651" y="3660775"/>
            <a:chExt cx="8668065" cy="885615"/>
          </a:xfrm>
        </p:grpSpPr>
        <p:sp>
          <p:nvSpPr>
            <p:cNvPr id="9" name="Rectangle 8"/>
            <p:cNvSpPr/>
            <p:nvPr/>
          </p:nvSpPr>
          <p:spPr>
            <a:xfrm>
              <a:off x="755651" y="4005965"/>
              <a:ext cx="7166292" cy="540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791015" y="4091512"/>
              <a:ext cx="76327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Twinkl"/>
                </a:rPr>
                <a:t>She changed the way that people thought about women.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929" b="43806"/>
            <a:stretch/>
          </p:blipFill>
          <p:spPr>
            <a:xfrm>
              <a:off x="945117" y="3660775"/>
              <a:ext cx="786783" cy="88561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55650" y="1879133"/>
            <a:ext cx="8508675" cy="940480"/>
            <a:chOff x="755650" y="1451885"/>
            <a:chExt cx="8508675" cy="940480"/>
          </a:xfrm>
        </p:grpSpPr>
        <p:sp>
          <p:nvSpPr>
            <p:cNvPr id="11" name="Rectangle 10"/>
            <p:cNvSpPr/>
            <p:nvPr/>
          </p:nvSpPr>
          <p:spPr>
            <a:xfrm>
              <a:off x="755650" y="1851940"/>
              <a:ext cx="7649525" cy="540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31626" y="1930339"/>
              <a:ext cx="76326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cs typeface="Twinkl"/>
                </a:rPr>
                <a:t>She changed the way that hospitals looked after their patients.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66"/>
            <a:stretch/>
          </p:blipFill>
          <p:spPr>
            <a:xfrm>
              <a:off x="922661" y="1451885"/>
              <a:ext cx="732588" cy="935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31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37188" y="4883432"/>
            <a:ext cx="3147991" cy="483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4010696"/>
            <a:ext cx="4420357" cy="483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13358" y="3183721"/>
            <a:ext cx="5368954" cy="4839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4" name="Rectangle 3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hospitals looked after their patients.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1867080"/>
            <a:ext cx="76326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Before Florence Nightingale, hospitals were overcrowded and there were not enough beds. Hospitals were dirty and had rats and there weren’t enough doctors to help the </a:t>
            </a:r>
            <a:r>
              <a:rPr lang="en-US" altLang="en-US" b="1" dirty="0">
                <a:latin typeface="Twinkl" pitchFamily="2" charset="0"/>
              </a:rPr>
              <a:t>patients</a:t>
            </a:r>
            <a:r>
              <a:rPr lang="en-US" altLang="en-US" dirty="0">
                <a:latin typeface="Twinkl" pitchFamily="2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                   Florence Nightingale made hospitals cleaner.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 She gave </a:t>
            </a:r>
            <a:r>
              <a:rPr lang="en-US" altLang="en-US" b="1" dirty="0">
                <a:latin typeface="Twinkl" pitchFamily="2" charset="0"/>
              </a:rPr>
              <a:t>patients</a:t>
            </a:r>
            <a:r>
              <a:rPr lang="en-US" altLang="en-US" dirty="0">
                <a:latin typeface="Twinkl" pitchFamily="2" charset="0"/>
              </a:rPr>
              <a:t> good food.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4" y="2803103"/>
            <a:ext cx="1508126" cy="33262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83330" y="3947922"/>
            <a:ext cx="1672465" cy="632468"/>
            <a:chOff x="4356127" y="5117851"/>
            <a:chExt cx="2422177" cy="9159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7" y="5119465"/>
              <a:ext cx="2422177" cy="9143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587" y="5117851"/>
              <a:ext cx="849309" cy="6230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0877">
              <a:off x="4672081" y="5138461"/>
              <a:ext cx="930516" cy="8301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889" y="5576649"/>
              <a:ext cx="889084" cy="3506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91" y="5449300"/>
              <a:ext cx="623627" cy="45483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611168"/>
            <a:ext cx="1513944" cy="12581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2021" y="493133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She saved many lives.</a:t>
            </a:r>
          </a:p>
        </p:txBody>
      </p:sp>
    </p:spTree>
    <p:extLst>
      <p:ext uri="{BB962C8B-B14F-4D97-AF65-F5344CB8AC3E}">
        <p14:creationId xmlns:p14="http://schemas.microsoft.com/office/powerpoint/2010/main" val="32829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890450"/>
            <a:ext cx="6660218" cy="21530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5" name="Rectangle 4"/>
          <p:cNvSpPr/>
          <p:nvPr/>
        </p:nvSpPr>
        <p:spPr>
          <a:xfrm>
            <a:off x="755650" y="1779594"/>
            <a:ext cx="4831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Florence Nightingale showed that trained nurses and clean hospitals could help sick people to get better.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Because of this, she is called the</a:t>
            </a:r>
            <a:r>
              <a:rPr lang="en-US" altLang="en-US" b="1" dirty="0">
                <a:latin typeface="Twinkl" pitchFamily="2" charset="0"/>
              </a:rPr>
              <a:t> founder </a:t>
            </a:r>
            <a:r>
              <a:rPr lang="en-US" altLang="en-US" dirty="0">
                <a:latin typeface="Twinkl" pitchFamily="2" charset="0"/>
              </a:rPr>
              <a:t>of modern nursing.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73096" y="4311941"/>
            <a:ext cx="4166256" cy="1423909"/>
            <a:chOff x="873096" y="4311941"/>
            <a:chExt cx="4166256" cy="14239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254297" y="4500993"/>
              <a:ext cx="785055" cy="1234857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873096" y="4311941"/>
              <a:ext cx="3464012" cy="1407131"/>
              <a:chOff x="873096" y="4311941"/>
              <a:chExt cx="3464012" cy="140713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3246539" y="4563611"/>
                <a:ext cx="1090569" cy="360727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873096" y="4311941"/>
                <a:ext cx="2943895" cy="140713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65375" y="4423311"/>
                <a:ext cx="280967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latin typeface="Twinkl" pitchFamily="2" charset="0"/>
                  </a:rPr>
                  <a:t>Make a role play hospital in your classroom. Is it hard work to look after all of the patients? 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hospitals looked after their patients.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41" y="1856894"/>
            <a:ext cx="2753020" cy="2255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18007" y="5760006"/>
            <a:ext cx="1124445" cy="369332"/>
            <a:chOff x="3900561" y="5760006"/>
            <a:chExt cx="1124445" cy="369332"/>
          </a:xfrm>
        </p:grpSpPr>
        <p:sp>
          <p:nvSpPr>
            <p:cNvPr id="8" name="Rectangle 7"/>
            <p:cNvSpPr/>
            <p:nvPr/>
          </p:nvSpPr>
          <p:spPr>
            <a:xfrm>
              <a:off x="3900561" y="5760006"/>
              <a:ext cx="1124445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Try It!     </a:t>
              </a:r>
              <a:endParaRPr lang="en-GB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488" y="5781704"/>
              <a:ext cx="214239" cy="314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4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that people thought about nurses.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755650" y="1288536"/>
            <a:ext cx="7289392" cy="1918212"/>
            <a:chOff x="755650" y="1288536"/>
            <a:chExt cx="7289392" cy="1918212"/>
          </a:xfrm>
        </p:grpSpPr>
        <p:sp>
          <p:nvSpPr>
            <p:cNvPr id="5" name="Rectangle 4"/>
            <p:cNvSpPr/>
            <p:nvPr/>
          </p:nvSpPr>
          <p:spPr>
            <a:xfrm>
              <a:off x="755650" y="2144272"/>
              <a:ext cx="6391770" cy="10624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5650" y="2200841"/>
              <a:ext cx="51585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In the past, most people thought that only male doctors could look after patients and that nurses should only do the tidying and cleaning up.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016"/>
            <a:stretch/>
          </p:blipFill>
          <p:spPr>
            <a:xfrm>
              <a:off x="4652693" y="1288536"/>
              <a:ext cx="3392349" cy="191821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910980" y="3396018"/>
            <a:ext cx="5545942" cy="923193"/>
            <a:chOff x="2910980" y="3396018"/>
            <a:chExt cx="5545942" cy="923193"/>
          </a:xfrm>
        </p:grpSpPr>
        <p:sp>
          <p:nvSpPr>
            <p:cNvPr id="10" name="Rectangle 9"/>
            <p:cNvSpPr/>
            <p:nvPr/>
          </p:nvSpPr>
          <p:spPr>
            <a:xfrm>
              <a:off x="2910980" y="3867304"/>
              <a:ext cx="5477370" cy="4519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542068" y="3891156"/>
              <a:ext cx="39148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In the past, nurses were not trained.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87"/>
            <a:stretch/>
          </p:blipFill>
          <p:spPr>
            <a:xfrm>
              <a:off x="3168109" y="3396018"/>
              <a:ext cx="1288609" cy="92319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5650" y="4575579"/>
            <a:ext cx="5759450" cy="1431794"/>
            <a:chOff x="755650" y="4575579"/>
            <a:chExt cx="5759450" cy="1431794"/>
          </a:xfrm>
        </p:grpSpPr>
        <p:sp>
          <p:nvSpPr>
            <p:cNvPr id="9" name="Rectangle 8"/>
            <p:cNvSpPr/>
            <p:nvPr/>
          </p:nvSpPr>
          <p:spPr>
            <a:xfrm>
              <a:off x="755650" y="4944898"/>
              <a:ext cx="5759450" cy="10624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68260" y="5014471"/>
              <a:ext cx="43250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Florence Nightingale met Queen Victoria and told her what was wrong with army hospitals.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36"/>
            <a:stretch/>
          </p:blipFill>
          <p:spPr>
            <a:xfrm>
              <a:off x="5193276" y="4575579"/>
              <a:ext cx="1198559" cy="1431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0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that people thought about nurses.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5013372"/>
            <a:ext cx="4572000" cy="1115966"/>
            <a:chOff x="2286000" y="5013372"/>
            <a:chExt cx="4572000" cy="1115966"/>
          </a:xfrm>
        </p:grpSpPr>
        <p:sp>
          <p:nvSpPr>
            <p:cNvPr id="2" name="Rectangle 1"/>
            <p:cNvSpPr/>
            <p:nvPr/>
          </p:nvSpPr>
          <p:spPr>
            <a:xfrm>
              <a:off x="2286000" y="548300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dirty="0">
                  <a:solidFill>
                    <a:srgbClr val="000000"/>
                  </a:solidFill>
                  <a:latin typeface="Twinkl" pitchFamily="2" charset="0"/>
                </a:rPr>
                <a:t>Read this poem about Florence Nightingale’s work in the Crimean War:</a:t>
              </a:r>
            </a:p>
          </p:txBody>
        </p:sp>
        <p:sp>
          <p:nvSpPr>
            <p:cNvPr id="7" name="Rectangle 6">
              <a:hlinkClick r:id="rId2"/>
            </p:cNvPr>
            <p:cNvSpPr/>
            <p:nvPr/>
          </p:nvSpPr>
          <p:spPr>
            <a:xfrm>
              <a:off x="3905326" y="5013372"/>
              <a:ext cx="1333348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en-US" b="1" dirty="0"/>
                <a:t>Read It!     </a:t>
              </a:r>
              <a:endParaRPr lang="en-GB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105" y="5071571"/>
              <a:ext cx="290783" cy="26246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55649" y="1905001"/>
            <a:ext cx="7101236" cy="1276349"/>
            <a:chOff x="755649" y="1905001"/>
            <a:chExt cx="7101236" cy="1276349"/>
          </a:xfrm>
        </p:grpSpPr>
        <p:sp>
          <p:nvSpPr>
            <p:cNvPr id="9" name="Rectangle 8"/>
            <p:cNvSpPr/>
            <p:nvPr/>
          </p:nvSpPr>
          <p:spPr>
            <a:xfrm>
              <a:off x="755649" y="2393943"/>
              <a:ext cx="6980891" cy="7874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246448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She opened a nursing school called the ‘Nightingale Training School for Nurses’.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95888" y="1905001"/>
              <a:ext cx="2660997" cy="1276349"/>
              <a:chOff x="4997103" y="1905001"/>
              <a:chExt cx="2660997" cy="127634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053"/>
              <a:stretch/>
            </p:blipFill>
            <p:spPr>
              <a:xfrm>
                <a:off x="5138738" y="1905001"/>
                <a:ext cx="2223850" cy="127634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34" t="37627" b="1"/>
              <a:stretch/>
            </p:blipFill>
            <p:spPr>
              <a:xfrm rot="10800000">
                <a:off x="6803036" y="2507612"/>
                <a:ext cx="855064" cy="67373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876"/>
              <a:stretch/>
            </p:blipFill>
            <p:spPr>
              <a:xfrm>
                <a:off x="4997103" y="2581025"/>
                <a:ext cx="1068239" cy="600323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750885" y="3457813"/>
            <a:ext cx="7632700" cy="794166"/>
            <a:chOff x="750885" y="3672968"/>
            <a:chExt cx="7632700" cy="794166"/>
          </a:xfrm>
        </p:grpSpPr>
        <p:sp>
          <p:nvSpPr>
            <p:cNvPr id="10" name="Rectangle 9"/>
            <p:cNvSpPr/>
            <p:nvPr/>
          </p:nvSpPr>
          <p:spPr>
            <a:xfrm>
              <a:off x="750885" y="3955952"/>
              <a:ext cx="7632700" cy="51118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37414" y="4026877"/>
              <a:ext cx="62461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Florence Nightingale wrote a book called Notes for Nursing.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752"/>
            <a:stretch/>
          </p:blipFill>
          <p:spPr>
            <a:xfrm>
              <a:off x="951523" y="3672968"/>
              <a:ext cx="1158996" cy="794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2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How Did Florence Nightingale Help?</a:t>
            </a:r>
            <a:endParaRPr lang="en-GB" sz="3000" dirty="0"/>
          </a:p>
        </p:txBody>
      </p:sp>
      <p:sp>
        <p:nvSpPr>
          <p:cNvPr id="6" name="Rectangle 5"/>
          <p:cNvSpPr/>
          <p:nvPr/>
        </p:nvSpPr>
        <p:spPr>
          <a:xfrm>
            <a:off x="755650" y="128853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latin typeface="Twinkl" pitchFamily="2" charset="0"/>
              </a:rPr>
              <a:t>She changed the way that people thought about women.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55650" y="2546986"/>
            <a:ext cx="7632700" cy="1596987"/>
            <a:chOff x="755650" y="2458829"/>
            <a:chExt cx="7632700" cy="1596987"/>
          </a:xfrm>
        </p:grpSpPr>
        <p:sp>
          <p:nvSpPr>
            <p:cNvPr id="7" name="Rectangle 6"/>
            <p:cNvSpPr/>
            <p:nvPr/>
          </p:nvSpPr>
          <p:spPr>
            <a:xfrm>
              <a:off x="755650" y="3544634"/>
              <a:ext cx="7632700" cy="51118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55650" y="3615559"/>
              <a:ext cx="41839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Florence decided she wanted to work.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95"/>
            <a:stretch/>
          </p:blipFill>
          <p:spPr>
            <a:xfrm>
              <a:off x="4961685" y="2458829"/>
              <a:ext cx="3088624" cy="159698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39820" y="4534367"/>
            <a:ext cx="6270580" cy="880316"/>
            <a:chOff x="739820" y="4534367"/>
            <a:chExt cx="6270580" cy="880316"/>
          </a:xfrm>
        </p:grpSpPr>
        <p:sp>
          <p:nvSpPr>
            <p:cNvPr id="12" name="Rectangle 11"/>
            <p:cNvSpPr/>
            <p:nvPr/>
          </p:nvSpPr>
          <p:spPr>
            <a:xfrm>
              <a:off x="739820" y="4534367"/>
              <a:ext cx="5777521" cy="8803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39820" y="4632978"/>
              <a:ext cx="6270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She showed that women could choose to work and do things outside the home.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820" y="1983220"/>
            <a:ext cx="4710721" cy="1136499"/>
            <a:chOff x="739820" y="1983220"/>
            <a:chExt cx="4710721" cy="1136499"/>
          </a:xfrm>
        </p:grpSpPr>
        <p:sp>
          <p:nvSpPr>
            <p:cNvPr id="10" name="Rectangle 9"/>
            <p:cNvSpPr/>
            <p:nvPr/>
          </p:nvSpPr>
          <p:spPr>
            <a:xfrm>
              <a:off x="739820" y="1983220"/>
              <a:ext cx="4710721" cy="11364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2055646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dirty="0">
                  <a:latin typeface="Twinkl" pitchFamily="2" charset="0"/>
                </a:rPr>
                <a:t>In the past, most rich women like Florence got married and looked after their homes instead of working.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3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453</TotalTime>
  <Words>804</Words>
  <Application>Microsoft Office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Twinkl</vt:lpstr>
      <vt:lpstr>Calibri</vt:lpstr>
      <vt:lpstr>Sassoon Infant Rg</vt:lpstr>
      <vt:lpstr>Twinkl SemiBold</vt:lpstr>
      <vt:lpstr>Courier New</vt:lpstr>
      <vt:lpstr>Mangal</vt:lpstr>
      <vt:lpstr>Office Theme</vt:lpstr>
      <vt:lpstr>PowerPoint Presentation</vt:lpstr>
      <vt:lpstr>Who Was Florence Nightingale?</vt:lpstr>
      <vt:lpstr>Who Was Florence Nightingale?</vt:lpstr>
      <vt:lpstr>Why Is Florence Nightingale Remembered?</vt:lpstr>
      <vt:lpstr>How Did Florence Nightingale Help?</vt:lpstr>
      <vt:lpstr>How Did Florence Nightingale Help?</vt:lpstr>
      <vt:lpstr>How Did Florence Nightingale Help?</vt:lpstr>
      <vt:lpstr>How Did Florence Nightingale Help?</vt:lpstr>
      <vt:lpstr>How Did Florence Nightingale Help?</vt:lpstr>
      <vt:lpstr>How Did Florence Nightingale Help?</vt:lpstr>
      <vt:lpstr>Do It!</vt:lpstr>
      <vt:lpstr>What Was Florence Nightingale Like?</vt:lpstr>
      <vt:lpstr>Glossary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Any Authorised User</cp:lastModifiedBy>
  <cp:revision>37</cp:revision>
  <dcterms:created xsi:type="dcterms:W3CDTF">2017-04-04T10:30:09Z</dcterms:created>
  <dcterms:modified xsi:type="dcterms:W3CDTF">2020-11-03T14:05:16Z</dcterms:modified>
</cp:coreProperties>
</file>